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tif" ContentType="image/ti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316" r:id="rId10"/>
    <p:sldId id="317" r:id="rId11"/>
    <p:sldId id="264" r:id="rId12"/>
    <p:sldId id="268" r:id="rId13"/>
    <p:sldId id="267" r:id="rId14"/>
    <p:sldId id="270" r:id="rId15"/>
    <p:sldId id="269" r:id="rId16"/>
    <p:sldId id="271" r:id="rId17"/>
    <p:sldId id="272" r:id="rId18"/>
    <p:sldId id="273" r:id="rId19"/>
    <p:sldId id="274" r:id="rId20"/>
    <p:sldId id="275" r:id="rId21"/>
    <p:sldId id="308" r:id="rId22"/>
    <p:sldId id="276" r:id="rId23"/>
    <p:sldId id="278" r:id="rId24"/>
    <p:sldId id="277" r:id="rId25"/>
    <p:sldId id="279" r:id="rId26"/>
    <p:sldId id="286" r:id="rId27"/>
    <p:sldId id="287" r:id="rId28"/>
    <p:sldId id="285" r:id="rId29"/>
    <p:sldId id="282" r:id="rId30"/>
    <p:sldId id="318" r:id="rId31"/>
    <p:sldId id="319" r:id="rId32"/>
    <p:sldId id="315" r:id="rId33"/>
    <p:sldId id="313" r:id="rId34"/>
    <p:sldId id="314" r:id="rId35"/>
    <p:sldId id="297" r:id="rId36"/>
    <p:sldId id="298" r:id="rId37"/>
    <p:sldId id="289" r:id="rId38"/>
    <p:sldId id="299" r:id="rId39"/>
    <p:sldId id="300" r:id="rId40"/>
    <p:sldId id="290" r:id="rId41"/>
    <p:sldId id="291" r:id="rId42"/>
    <p:sldId id="292" r:id="rId43"/>
    <p:sldId id="293" r:id="rId44"/>
    <p:sldId id="305" r:id="rId45"/>
    <p:sldId id="294" r:id="rId46"/>
    <p:sldId id="301" r:id="rId47"/>
    <p:sldId id="306" r:id="rId48"/>
    <p:sldId id="302" r:id="rId49"/>
    <p:sldId id="307" r:id="rId50"/>
    <p:sldId id="320" r:id="rId51"/>
    <p:sldId id="303" r:id="rId52"/>
    <p:sldId id="304"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49" d="100"/>
          <a:sy n="49" d="100"/>
        </p:scale>
        <p:origin x="-2976" y="-10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E007F4B-5F8E-DD4E-A40C-369C8B1B74FD}" type="datetimeFigureOut">
              <a:rPr lang="en-US" smtClean="0"/>
              <a:t>10/6/16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57B62-309A-754A-9694-16C19F5F3F65}" type="slidenum">
              <a:rPr lang="en-US" smtClean="0"/>
              <a:t>‹#›</a:t>
            </a:fld>
            <a:endParaRPr lang="en-US"/>
          </a:p>
        </p:txBody>
      </p:sp>
    </p:spTree>
    <p:extLst>
      <p:ext uri="{BB962C8B-B14F-4D97-AF65-F5344CB8AC3E}">
        <p14:creationId xmlns:p14="http://schemas.microsoft.com/office/powerpoint/2010/main" val="518312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007F4B-5F8E-DD4E-A40C-369C8B1B74FD}" type="datetimeFigureOut">
              <a:rPr lang="en-US" smtClean="0"/>
              <a:t>10/6/16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57B62-309A-754A-9694-16C19F5F3F65}" type="slidenum">
              <a:rPr lang="en-US" smtClean="0"/>
              <a:t>‹#›</a:t>
            </a:fld>
            <a:endParaRPr lang="en-US"/>
          </a:p>
        </p:txBody>
      </p:sp>
    </p:spTree>
    <p:extLst>
      <p:ext uri="{BB962C8B-B14F-4D97-AF65-F5344CB8AC3E}">
        <p14:creationId xmlns:p14="http://schemas.microsoft.com/office/powerpoint/2010/main" val="3085785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007F4B-5F8E-DD4E-A40C-369C8B1B74FD}" type="datetimeFigureOut">
              <a:rPr lang="en-US" smtClean="0"/>
              <a:t>10/6/16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57B62-309A-754A-9694-16C19F5F3F65}" type="slidenum">
              <a:rPr lang="en-US" smtClean="0"/>
              <a:t>‹#›</a:t>
            </a:fld>
            <a:endParaRPr lang="en-US"/>
          </a:p>
        </p:txBody>
      </p:sp>
    </p:spTree>
    <p:extLst>
      <p:ext uri="{BB962C8B-B14F-4D97-AF65-F5344CB8AC3E}">
        <p14:creationId xmlns:p14="http://schemas.microsoft.com/office/powerpoint/2010/main" val="233077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E007F4B-5F8E-DD4E-A40C-369C8B1B74FD}" type="datetimeFigureOut">
              <a:rPr lang="en-US" smtClean="0"/>
              <a:t>10/6/16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57B62-309A-754A-9694-16C19F5F3F65}" type="slidenum">
              <a:rPr lang="en-US" smtClean="0"/>
              <a:t>‹#›</a:t>
            </a:fld>
            <a:endParaRPr lang="en-US"/>
          </a:p>
        </p:txBody>
      </p:sp>
    </p:spTree>
    <p:extLst>
      <p:ext uri="{BB962C8B-B14F-4D97-AF65-F5344CB8AC3E}">
        <p14:creationId xmlns:p14="http://schemas.microsoft.com/office/powerpoint/2010/main" val="212855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E007F4B-5F8E-DD4E-A40C-369C8B1B74FD}" type="datetimeFigureOut">
              <a:rPr lang="en-US" smtClean="0"/>
              <a:t>10/6/16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657B62-309A-754A-9694-16C19F5F3F65}" type="slidenum">
              <a:rPr lang="en-US" smtClean="0"/>
              <a:t>‹#›</a:t>
            </a:fld>
            <a:endParaRPr lang="en-US"/>
          </a:p>
        </p:txBody>
      </p:sp>
    </p:spTree>
    <p:extLst>
      <p:ext uri="{BB962C8B-B14F-4D97-AF65-F5344CB8AC3E}">
        <p14:creationId xmlns:p14="http://schemas.microsoft.com/office/powerpoint/2010/main" val="4274584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E007F4B-5F8E-DD4E-A40C-369C8B1B74FD}" type="datetimeFigureOut">
              <a:rPr lang="en-US" smtClean="0"/>
              <a:t>10/6/16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57B62-309A-754A-9694-16C19F5F3F65}" type="slidenum">
              <a:rPr lang="en-US" smtClean="0"/>
              <a:t>‹#›</a:t>
            </a:fld>
            <a:endParaRPr lang="en-US"/>
          </a:p>
        </p:txBody>
      </p:sp>
    </p:spTree>
    <p:extLst>
      <p:ext uri="{BB962C8B-B14F-4D97-AF65-F5344CB8AC3E}">
        <p14:creationId xmlns:p14="http://schemas.microsoft.com/office/powerpoint/2010/main" val="16962793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E007F4B-5F8E-DD4E-A40C-369C8B1B74FD}" type="datetimeFigureOut">
              <a:rPr lang="en-US" smtClean="0"/>
              <a:t>10/6/16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657B62-309A-754A-9694-16C19F5F3F65}" type="slidenum">
              <a:rPr lang="en-US" smtClean="0"/>
              <a:t>‹#›</a:t>
            </a:fld>
            <a:endParaRPr lang="en-US"/>
          </a:p>
        </p:txBody>
      </p:sp>
    </p:spTree>
    <p:extLst>
      <p:ext uri="{BB962C8B-B14F-4D97-AF65-F5344CB8AC3E}">
        <p14:creationId xmlns:p14="http://schemas.microsoft.com/office/powerpoint/2010/main" val="872118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E007F4B-5F8E-DD4E-A40C-369C8B1B74FD}" type="datetimeFigureOut">
              <a:rPr lang="en-US" smtClean="0"/>
              <a:t>10/6/16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657B62-309A-754A-9694-16C19F5F3F65}" type="slidenum">
              <a:rPr lang="en-US" smtClean="0"/>
              <a:t>‹#›</a:t>
            </a:fld>
            <a:endParaRPr lang="en-US"/>
          </a:p>
        </p:txBody>
      </p:sp>
    </p:spTree>
    <p:extLst>
      <p:ext uri="{BB962C8B-B14F-4D97-AF65-F5344CB8AC3E}">
        <p14:creationId xmlns:p14="http://schemas.microsoft.com/office/powerpoint/2010/main" val="15958413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007F4B-5F8E-DD4E-A40C-369C8B1B74FD}" type="datetimeFigureOut">
              <a:rPr lang="en-US" smtClean="0"/>
              <a:t>10/6/16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657B62-309A-754A-9694-16C19F5F3F65}" type="slidenum">
              <a:rPr lang="en-US" smtClean="0"/>
              <a:t>‹#›</a:t>
            </a:fld>
            <a:endParaRPr lang="en-US"/>
          </a:p>
        </p:txBody>
      </p:sp>
    </p:spTree>
    <p:extLst>
      <p:ext uri="{BB962C8B-B14F-4D97-AF65-F5344CB8AC3E}">
        <p14:creationId xmlns:p14="http://schemas.microsoft.com/office/powerpoint/2010/main" val="1959673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007F4B-5F8E-DD4E-A40C-369C8B1B74FD}" type="datetimeFigureOut">
              <a:rPr lang="en-US" smtClean="0"/>
              <a:t>10/6/16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57B62-309A-754A-9694-16C19F5F3F65}" type="slidenum">
              <a:rPr lang="en-US" smtClean="0"/>
              <a:t>‹#›</a:t>
            </a:fld>
            <a:endParaRPr lang="en-US"/>
          </a:p>
        </p:txBody>
      </p:sp>
    </p:spTree>
    <p:extLst>
      <p:ext uri="{BB962C8B-B14F-4D97-AF65-F5344CB8AC3E}">
        <p14:creationId xmlns:p14="http://schemas.microsoft.com/office/powerpoint/2010/main" val="18152230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E007F4B-5F8E-DD4E-A40C-369C8B1B74FD}" type="datetimeFigureOut">
              <a:rPr lang="en-US" smtClean="0"/>
              <a:t>10/6/16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657B62-309A-754A-9694-16C19F5F3F65}" type="slidenum">
              <a:rPr lang="en-US" smtClean="0"/>
              <a:t>‹#›</a:t>
            </a:fld>
            <a:endParaRPr lang="en-US"/>
          </a:p>
        </p:txBody>
      </p:sp>
    </p:spTree>
    <p:extLst>
      <p:ext uri="{BB962C8B-B14F-4D97-AF65-F5344CB8AC3E}">
        <p14:creationId xmlns:p14="http://schemas.microsoft.com/office/powerpoint/2010/main" val="33934842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007F4B-5F8E-DD4E-A40C-369C8B1B74FD}" type="datetimeFigureOut">
              <a:rPr lang="en-US" smtClean="0"/>
              <a:t>10/6/16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657B62-309A-754A-9694-16C19F5F3F65}" type="slidenum">
              <a:rPr lang="en-US" smtClean="0"/>
              <a:t>‹#›</a:t>
            </a:fld>
            <a:endParaRPr lang="en-US"/>
          </a:p>
        </p:txBody>
      </p:sp>
    </p:spTree>
    <p:extLst>
      <p:ext uri="{BB962C8B-B14F-4D97-AF65-F5344CB8AC3E}">
        <p14:creationId xmlns:p14="http://schemas.microsoft.com/office/powerpoint/2010/main" val="16125347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15.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gif"/><Relationship Id="rId13" Type="http://schemas.openxmlformats.org/officeDocument/2006/relationships/image" Target="../media/image27.jpeg"/><Relationship Id="rId1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16.jpeg"/><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gif"/><Relationship Id="rId6" Type="http://schemas.openxmlformats.org/officeDocument/2006/relationships/image" Target="../media/image20.jpeg"/><Relationship Id="rId7" Type="http://schemas.openxmlformats.org/officeDocument/2006/relationships/image" Target="../media/image21.jpeg"/><Relationship Id="rId8" Type="http://schemas.openxmlformats.org/officeDocument/2006/relationships/image" Target="../media/image22.jpeg"/><Relationship Id="rId9" Type="http://schemas.openxmlformats.org/officeDocument/2006/relationships/image" Target="../media/image23.png"/><Relationship Id="rId10"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tif"/><Relationship Id="rId5"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tif"/><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2.xml"/><Relationship Id="rId2" Type="http://schemas.openxmlformats.org/officeDocument/2006/relationships/image" Target="../media/image38.tif"/></Relationships>
</file>

<file path=ppt/slides/_rels/slide31.xml.rels><?xml version="1.0" encoding="UTF-8" standalone="yes"?>
<Relationships xmlns="http://schemas.openxmlformats.org/package/2006/relationships"><Relationship Id="rId3" Type="http://schemas.openxmlformats.org/officeDocument/2006/relationships/image" Target="../media/image39.tif"/><Relationship Id="rId4" Type="http://schemas.openxmlformats.org/officeDocument/2006/relationships/image" Target="../media/image42.tif"/><Relationship Id="rId1" Type="http://schemas.openxmlformats.org/officeDocument/2006/relationships/slideLayout" Target="../slideLayouts/slideLayout2.xml"/><Relationship Id="rId2" Type="http://schemas.openxmlformats.org/officeDocument/2006/relationships/image" Target="../media/image38.ti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 Id="rId3"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5.xml.rels><?xml version="1.0" encoding="UTF-8" standalone="yes"?>
<Relationships xmlns="http://schemas.openxmlformats.org/package/2006/relationships"><Relationship Id="rId3" Type="http://schemas.openxmlformats.org/officeDocument/2006/relationships/image" Target="../media/image39.tif"/><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image" Target="../media/image38.tif"/></Relationships>
</file>

<file path=ppt/slides/_rels/slide36.xml.rels><?xml version="1.0" encoding="UTF-8" standalone="yes"?>
<Relationships xmlns="http://schemas.openxmlformats.org/package/2006/relationships"><Relationship Id="rId3" Type="http://schemas.openxmlformats.org/officeDocument/2006/relationships/image" Target="../media/image39.tif"/><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38.tif"/></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tif"/><Relationship Id="rId5" Type="http://schemas.openxmlformats.org/officeDocument/2006/relationships/image" Target="../media/image50.tif"/><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 Id="rId3" Type="http://schemas.openxmlformats.org/officeDocument/2006/relationships/image" Target="../media/image4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png"/><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t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ti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ti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7.tif"/><Relationship Id="rId3" Type="http://schemas.openxmlformats.org/officeDocument/2006/relationships/image" Target="../media/image58.t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if"/><Relationship Id="rId3" Type="http://schemas.openxmlformats.org/officeDocument/2006/relationships/image" Target="../media/image60.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9.tif"/><Relationship Id="rId3" Type="http://schemas.openxmlformats.org/officeDocument/2006/relationships/image" Target="../media/image6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 Id="rId3"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52"/>
          <p:cNvSpPr/>
          <p:nvPr/>
        </p:nvSpPr>
        <p:spPr>
          <a:xfrm>
            <a:off x="476142" y="114300"/>
            <a:ext cx="8229601" cy="1143000"/>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lgn="ctr" defTabSz="731520"/>
            <a:r>
              <a:rPr sz="3840" b="1" dirty="0">
                <a:solidFill>
                  <a:schemeClr val="tx1"/>
                </a:solidFill>
              </a:rPr>
              <a:t>Obama’s BRAIN: </a:t>
            </a:r>
          </a:p>
          <a:p>
            <a:pPr lvl="0" algn="ctr" defTabSz="731520"/>
            <a:r>
              <a:rPr sz="2880" b="1" dirty="0">
                <a:solidFill>
                  <a:schemeClr val="bg1">
                    <a:lumMod val="50000"/>
                  </a:schemeClr>
                </a:solidFill>
              </a:rPr>
              <a:t>a view of science policy from inside the White House</a:t>
            </a:r>
          </a:p>
        </p:txBody>
      </p:sp>
      <p:sp>
        <p:nvSpPr>
          <p:cNvPr id="5" name="Shape 50"/>
          <p:cNvSpPr/>
          <p:nvPr/>
        </p:nvSpPr>
        <p:spPr>
          <a:xfrm>
            <a:off x="476142" y="1652495"/>
            <a:ext cx="8229600" cy="236668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algn="ctr" defTabSz="685800">
              <a:spcBef>
                <a:spcPts val="500"/>
              </a:spcBef>
            </a:pPr>
            <a:r>
              <a:rPr sz="2400" b="1" dirty="0">
                <a:solidFill>
                  <a:schemeClr val="tx1"/>
                </a:solidFill>
              </a:rPr>
              <a:t>Philip Rubin, Ph.D.</a:t>
            </a:r>
            <a:endParaRPr sz="2400" dirty="0">
              <a:solidFill>
                <a:schemeClr val="tx1"/>
              </a:solidFill>
            </a:endParaRPr>
          </a:p>
          <a:p>
            <a:pPr lvl="0" algn="ctr" defTabSz="685800">
              <a:spcBef>
                <a:spcPts val="400"/>
              </a:spcBef>
            </a:pPr>
            <a:endParaRPr sz="1200" dirty="0">
              <a:solidFill>
                <a:schemeClr val="tx1"/>
              </a:solidFill>
            </a:endParaRPr>
          </a:p>
          <a:p>
            <a:pPr lvl="0" algn="ctr" defTabSz="685800">
              <a:spcBef>
                <a:spcPts val="400"/>
              </a:spcBef>
            </a:pPr>
            <a:r>
              <a:rPr lang="en-US" dirty="0" smtClean="0">
                <a:solidFill>
                  <a:schemeClr val="tx1"/>
                </a:solidFill>
              </a:rPr>
              <a:t>Senior Advisor to the President and </a:t>
            </a:r>
            <a:r>
              <a:rPr dirty="0" smtClean="0">
                <a:solidFill>
                  <a:schemeClr val="tx1"/>
                </a:solidFill>
              </a:rPr>
              <a:t>CEO </a:t>
            </a:r>
            <a:r>
              <a:rPr lang="en-US" dirty="0">
                <a:solidFill>
                  <a:schemeClr val="tx1"/>
                </a:solidFill>
              </a:rPr>
              <a:t>E</a:t>
            </a:r>
            <a:r>
              <a:rPr dirty="0" smtClean="0">
                <a:solidFill>
                  <a:schemeClr val="tx1"/>
                </a:solidFill>
              </a:rPr>
              <a:t>meritus</a:t>
            </a:r>
            <a:r>
              <a:rPr dirty="0">
                <a:solidFill>
                  <a:schemeClr val="tx1"/>
                </a:solidFill>
              </a:rPr>
              <a:t>, Haskins Laboratories</a:t>
            </a:r>
          </a:p>
          <a:p>
            <a:pPr lvl="0" algn="ctr" defTabSz="685800">
              <a:spcBef>
                <a:spcPts val="400"/>
              </a:spcBef>
            </a:pPr>
            <a:r>
              <a:rPr dirty="0">
                <a:solidFill>
                  <a:schemeClr val="tx1"/>
                </a:solidFill>
              </a:rPr>
              <a:t>Professor Adjunct, Department of Surgery, Yale School of Medicine</a:t>
            </a:r>
            <a:endParaRPr sz="2400" dirty="0">
              <a:solidFill>
                <a:schemeClr val="tx1"/>
              </a:solidFill>
            </a:endParaRPr>
          </a:p>
          <a:p>
            <a:pPr lvl="0" algn="ctr" defTabSz="685800">
              <a:spcBef>
                <a:spcPts val="400"/>
              </a:spcBef>
            </a:pPr>
            <a:r>
              <a:rPr dirty="0">
                <a:solidFill>
                  <a:schemeClr val="tx1"/>
                </a:solidFill>
              </a:rPr>
              <a:t>(Formerly: Principal Assistant Director for </a:t>
            </a:r>
            <a:r>
              <a:rPr dirty="0" smtClean="0">
                <a:solidFill>
                  <a:schemeClr val="tx1"/>
                </a:solidFill>
              </a:rPr>
              <a:t>Science</a:t>
            </a:r>
            <a:r>
              <a:rPr lang="en-US" dirty="0" smtClean="0">
                <a:solidFill>
                  <a:schemeClr val="tx1"/>
                </a:solidFill>
              </a:rPr>
              <a:t> of the </a:t>
            </a:r>
            <a:endParaRPr dirty="0">
              <a:solidFill>
                <a:schemeClr val="tx1"/>
              </a:solidFill>
            </a:endParaRPr>
          </a:p>
          <a:p>
            <a:pPr lvl="0" algn="ctr" defTabSz="685800">
              <a:spcBef>
                <a:spcPts val="400"/>
              </a:spcBef>
            </a:pPr>
            <a:r>
              <a:rPr dirty="0" smtClean="0">
                <a:solidFill>
                  <a:schemeClr val="tx1"/>
                </a:solidFill>
              </a:rPr>
              <a:t>White </a:t>
            </a:r>
            <a:r>
              <a:rPr dirty="0">
                <a:solidFill>
                  <a:schemeClr val="tx1"/>
                </a:solidFill>
              </a:rPr>
              <a:t>House Office of Science and Technology Policy )</a:t>
            </a:r>
            <a:endParaRPr sz="2400" dirty="0">
              <a:solidFill>
                <a:schemeClr val="tx1"/>
              </a:solidFill>
            </a:endParaRPr>
          </a:p>
          <a:p>
            <a:pPr lvl="0" algn="ctr" defTabSz="685800">
              <a:spcBef>
                <a:spcPts val="500"/>
              </a:spcBef>
            </a:pPr>
            <a:endParaRPr dirty="0">
              <a:solidFill>
                <a:srgbClr val="FFFFFF"/>
              </a:solidFill>
            </a:endParaRPr>
          </a:p>
          <a:p>
            <a:pPr lvl="0" algn="ctr" defTabSz="685800">
              <a:spcBef>
                <a:spcPts val="500"/>
              </a:spcBef>
            </a:pPr>
            <a:endParaRPr dirty="0">
              <a:solidFill>
                <a:srgbClr val="FFFFFF"/>
              </a:solidFill>
            </a:endParaRPr>
          </a:p>
          <a:p>
            <a:pPr lvl="0" algn="ctr" defTabSz="685800">
              <a:spcBef>
                <a:spcPts val="500"/>
              </a:spcBef>
            </a:pPr>
            <a:endParaRPr dirty="0">
              <a:solidFill>
                <a:srgbClr val="FFFFFF"/>
              </a:solidFill>
            </a:endParaRPr>
          </a:p>
          <a:p>
            <a:pPr lvl="0" algn="ctr" defTabSz="685800">
              <a:spcBef>
                <a:spcPts val="500"/>
              </a:spcBef>
            </a:pPr>
            <a:endParaRPr dirty="0">
              <a:solidFill>
                <a:srgbClr val="FFFFFF"/>
              </a:solidFill>
            </a:endParaRPr>
          </a:p>
          <a:p>
            <a:pPr lvl="0" algn="ctr" defTabSz="685800">
              <a:spcBef>
                <a:spcPts val="500"/>
              </a:spcBef>
            </a:pPr>
            <a:endParaRPr dirty="0">
              <a:solidFill>
                <a:srgbClr val="FFFFFF"/>
              </a:solidFill>
            </a:endParaRPr>
          </a:p>
        </p:txBody>
      </p:sp>
      <p:pic>
        <p:nvPicPr>
          <p:cNvPr id="6" name="pasted-image.tif"/>
          <p:cNvPicPr/>
          <p:nvPr/>
        </p:nvPicPr>
        <p:blipFill>
          <a:blip r:embed="rId2">
            <a:extLst/>
          </a:blip>
          <a:stretch>
            <a:fillRect/>
          </a:stretch>
        </p:blipFill>
        <p:spPr>
          <a:xfrm>
            <a:off x="2526267" y="4127500"/>
            <a:ext cx="4243866" cy="2386756"/>
          </a:xfrm>
          <a:prstGeom prst="rect">
            <a:avLst/>
          </a:prstGeom>
          <a:ln w="12700">
            <a:miter lim="400000"/>
          </a:ln>
        </p:spPr>
      </p:pic>
    </p:spTree>
    <p:extLst>
      <p:ext uri="{BB962C8B-B14F-4D97-AF65-F5344CB8AC3E}">
        <p14:creationId xmlns:p14="http://schemas.microsoft.com/office/powerpoint/2010/main" val="1678832624"/>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7"/>
          <p:cNvSpPr txBox="1">
            <a:spLocks/>
          </p:cNvSpPr>
          <p:nvPr/>
        </p:nvSpPr>
        <p:spPr>
          <a:xfrm>
            <a:off x="525906" y="2197551"/>
            <a:ext cx="8462872" cy="52555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49808">
              <a:spcBef>
                <a:spcPts val="400"/>
              </a:spcBef>
              <a:buFont typeface="Arial"/>
              <a:buNone/>
              <a:defRPr sz="1800"/>
            </a:pPr>
            <a:r>
              <a:rPr lang="en-US" sz="2000" dirty="0" smtClean="0"/>
              <a:t>• Support for fundamental and translational research </a:t>
            </a:r>
          </a:p>
          <a:p>
            <a:pPr marL="0" indent="0" defTabSz="749808">
              <a:spcBef>
                <a:spcPts val="400"/>
              </a:spcBef>
              <a:buFont typeface="Arial"/>
              <a:buNone/>
              <a:defRPr sz="1800"/>
            </a:pPr>
            <a:endParaRPr lang="en-US" sz="800" dirty="0" smtClean="0"/>
          </a:p>
          <a:p>
            <a:pPr marL="0" indent="0" defTabSz="749808">
              <a:spcBef>
                <a:spcPts val="400"/>
              </a:spcBef>
              <a:buFont typeface="Arial"/>
              <a:buNone/>
              <a:defRPr sz="1800"/>
            </a:pPr>
            <a:r>
              <a:rPr lang="en-US" sz="2000" dirty="0" smtClean="0"/>
              <a:t>• Public Access to research results; Open Data and Open Science</a:t>
            </a:r>
          </a:p>
          <a:p>
            <a:pPr marL="0" indent="0" defTabSz="749808">
              <a:spcBef>
                <a:spcPts val="400"/>
              </a:spcBef>
              <a:buFont typeface="Arial"/>
              <a:buNone/>
              <a:defRPr sz="1800"/>
            </a:pPr>
            <a:endParaRPr lang="en-US" sz="800" dirty="0" smtClean="0"/>
          </a:p>
          <a:p>
            <a:pPr marL="0" indent="0" defTabSz="749808">
              <a:spcBef>
                <a:spcPts val="400"/>
              </a:spcBef>
              <a:buFont typeface="Arial"/>
              <a:buNone/>
              <a:defRPr sz="1800"/>
            </a:pPr>
            <a:r>
              <a:rPr lang="en-US" sz="2000" dirty="0" smtClean="0"/>
              <a:t>• Biomedical innovation, including antibiotic resistance and precision medicine</a:t>
            </a:r>
          </a:p>
          <a:p>
            <a:pPr marL="0" indent="0" defTabSz="749808">
              <a:spcBef>
                <a:spcPts val="400"/>
              </a:spcBef>
              <a:buFont typeface="Arial"/>
              <a:buNone/>
              <a:defRPr sz="1800"/>
            </a:pPr>
            <a:endParaRPr lang="en-US" sz="800" dirty="0" smtClean="0"/>
          </a:p>
          <a:p>
            <a:pPr marL="0" indent="0" defTabSz="749808">
              <a:spcBef>
                <a:spcPts val="400"/>
              </a:spcBef>
              <a:buNone/>
              <a:defRPr sz="1800"/>
            </a:pPr>
            <a:r>
              <a:rPr lang="en-US" sz="2000" dirty="0"/>
              <a:t>• </a:t>
            </a:r>
            <a:r>
              <a:rPr lang="en-US" sz="2000" dirty="0" smtClean="0"/>
              <a:t>Neuroscience, mental health, cognitive science, learning, behavioral impacts</a:t>
            </a:r>
          </a:p>
          <a:p>
            <a:pPr marL="0" indent="0" defTabSz="749808">
              <a:spcBef>
                <a:spcPts val="400"/>
              </a:spcBef>
              <a:buNone/>
              <a:defRPr sz="1800"/>
            </a:pPr>
            <a:endParaRPr lang="en-US" sz="800" dirty="0"/>
          </a:p>
          <a:p>
            <a:pPr marL="0" indent="0" defTabSz="749808">
              <a:spcBef>
                <a:spcPts val="400"/>
              </a:spcBef>
              <a:buNone/>
              <a:defRPr sz="1800"/>
            </a:pPr>
            <a:r>
              <a:rPr lang="en-US" sz="2000" dirty="0" smtClean="0"/>
              <a:t>• Broadening participation in science and STEM education</a:t>
            </a:r>
          </a:p>
          <a:p>
            <a:pPr marL="0" indent="0" defTabSz="749808">
              <a:spcBef>
                <a:spcPts val="400"/>
              </a:spcBef>
              <a:buNone/>
              <a:defRPr sz="1800"/>
            </a:pPr>
            <a:endParaRPr lang="en-US" sz="800" dirty="0"/>
          </a:p>
          <a:p>
            <a:pPr marL="0" indent="0" defTabSz="749808">
              <a:spcBef>
                <a:spcPts val="400"/>
              </a:spcBef>
              <a:buNone/>
              <a:defRPr sz="1800"/>
            </a:pPr>
            <a:r>
              <a:rPr lang="en-US" sz="2000" dirty="0"/>
              <a:t>• </a:t>
            </a:r>
            <a:r>
              <a:rPr lang="en-US" sz="2000" dirty="0" smtClean="0"/>
              <a:t>Forensic science: National Commission on Forensic Science (DOJ; NIST)</a:t>
            </a:r>
            <a:endParaRPr lang="en-US" sz="2000" dirty="0"/>
          </a:p>
          <a:p>
            <a:pPr marL="0" indent="0" defTabSz="749808">
              <a:spcBef>
                <a:spcPts val="400"/>
              </a:spcBef>
              <a:buNone/>
              <a:defRPr sz="1800"/>
            </a:pPr>
            <a:endParaRPr lang="en-US" sz="800" dirty="0" smtClean="0"/>
          </a:p>
          <a:p>
            <a:pPr marL="0" indent="0" defTabSz="749808">
              <a:spcBef>
                <a:spcPts val="400"/>
              </a:spcBef>
              <a:buNone/>
              <a:defRPr sz="1800"/>
            </a:pPr>
            <a:r>
              <a:rPr lang="en-US" sz="2000" dirty="0" smtClean="0"/>
              <a:t>• Language and communication</a:t>
            </a:r>
          </a:p>
          <a:p>
            <a:pPr marL="0" indent="0" defTabSz="749808">
              <a:spcBef>
                <a:spcPts val="400"/>
              </a:spcBef>
              <a:buNone/>
              <a:defRPr sz="1800"/>
            </a:pPr>
            <a:endParaRPr lang="en-US" sz="800" dirty="0"/>
          </a:p>
          <a:p>
            <a:pPr marL="0" indent="0" defTabSz="749808">
              <a:spcBef>
                <a:spcPts val="400"/>
              </a:spcBef>
              <a:buNone/>
              <a:defRPr sz="1800"/>
            </a:pPr>
            <a:r>
              <a:rPr lang="en-US" sz="2000" dirty="0"/>
              <a:t>• Regulatory: Uniform Guidance for </a:t>
            </a:r>
            <a:r>
              <a:rPr lang="en-US" sz="2000" dirty="0" smtClean="0"/>
              <a:t>research</a:t>
            </a:r>
            <a:r>
              <a:rPr lang="en-US" sz="2000" dirty="0"/>
              <a:t>; human subjects </a:t>
            </a:r>
            <a:r>
              <a:rPr lang="en-US" sz="2000" dirty="0" smtClean="0"/>
              <a:t>issues</a:t>
            </a:r>
            <a:endParaRPr lang="en-US" sz="2000" dirty="0"/>
          </a:p>
          <a:p>
            <a:pPr marL="0" indent="0" defTabSz="749808">
              <a:spcBef>
                <a:spcPts val="400"/>
              </a:spcBef>
              <a:buNone/>
              <a:defRPr sz="1800"/>
            </a:pPr>
            <a:endParaRPr lang="en-US" sz="2000" dirty="0"/>
          </a:p>
          <a:p>
            <a:pPr marL="0" indent="0" defTabSz="749808">
              <a:spcBef>
                <a:spcPts val="400"/>
              </a:spcBef>
              <a:buNone/>
              <a:defRPr sz="1800"/>
            </a:pPr>
            <a:endParaRPr lang="en-US" sz="2000" dirty="0"/>
          </a:p>
          <a:p>
            <a:pPr marL="0" indent="0" defTabSz="749808">
              <a:spcBef>
                <a:spcPts val="400"/>
              </a:spcBef>
              <a:buNone/>
              <a:defRPr sz="1800"/>
            </a:pPr>
            <a:endParaRPr lang="en-US" sz="2000" dirty="0"/>
          </a:p>
          <a:p>
            <a:pPr marL="0" indent="0" defTabSz="749808">
              <a:spcBef>
                <a:spcPts val="400"/>
              </a:spcBef>
              <a:buFont typeface="Arial"/>
              <a:buNone/>
              <a:defRPr sz="1800"/>
            </a:pPr>
            <a:endParaRPr lang="en-US" sz="2000" dirty="0"/>
          </a:p>
        </p:txBody>
      </p:sp>
      <p:pic>
        <p:nvPicPr>
          <p:cNvPr id="4" name="pasted-image.png"/>
          <p:cNvPicPr/>
          <p:nvPr/>
        </p:nvPicPr>
        <p:blipFill>
          <a:blip r:embed="rId2">
            <a:extLst/>
          </a:blip>
          <a:stretch>
            <a:fillRect/>
          </a:stretch>
        </p:blipFill>
        <p:spPr>
          <a:xfrm>
            <a:off x="0" y="-31750"/>
            <a:ext cx="9296401" cy="1421022"/>
          </a:xfrm>
          <a:prstGeom prst="rect">
            <a:avLst/>
          </a:prstGeom>
          <a:ln w="12700">
            <a:miter lim="400000"/>
          </a:ln>
        </p:spPr>
      </p:pic>
      <p:sp>
        <p:nvSpPr>
          <p:cNvPr id="3" name="TextBox 2"/>
          <p:cNvSpPr txBox="1"/>
          <p:nvPr/>
        </p:nvSpPr>
        <p:spPr>
          <a:xfrm>
            <a:off x="1943894" y="847473"/>
            <a:ext cx="6339328" cy="677108"/>
          </a:xfrm>
          <a:prstGeom prst="rect">
            <a:avLst/>
          </a:prstGeom>
          <a:noFill/>
        </p:spPr>
        <p:txBody>
          <a:bodyPr wrap="square" rtlCol="0">
            <a:spAutoFit/>
          </a:bodyPr>
          <a:lstStyle/>
          <a:p>
            <a:pPr algn="ctr"/>
            <a:r>
              <a:rPr lang="en-US" sz="2000" dirty="0" smtClean="0">
                <a:solidFill>
                  <a:srgbClr val="FFFF00"/>
                </a:solidFill>
              </a:rPr>
              <a:t>Science Division: Key Priorities, 2012 - 2015</a:t>
            </a:r>
            <a:endParaRPr lang="en-US" sz="2000" dirty="0">
              <a:solidFill>
                <a:srgbClr val="FFFF00"/>
              </a:solidFill>
            </a:endParaRPr>
          </a:p>
          <a:p>
            <a:endParaRPr lang="en-US" dirty="0"/>
          </a:p>
        </p:txBody>
      </p:sp>
      <p:sp>
        <p:nvSpPr>
          <p:cNvPr id="2" name="TextBox 1"/>
          <p:cNvSpPr txBox="1"/>
          <p:nvPr/>
        </p:nvSpPr>
        <p:spPr>
          <a:xfrm>
            <a:off x="1086556" y="1452223"/>
            <a:ext cx="6773333" cy="400110"/>
          </a:xfrm>
          <a:prstGeom prst="rect">
            <a:avLst/>
          </a:prstGeom>
          <a:noFill/>
        </p:spPr>
        <p:txBody>
          <a:bodyPr wrap="square" rtlCol="0">
            <a:spAutoFit/>
          </a:bodyPr>
          <a:lstStyle/>
          <a:p>
            <a:pPr algn="ctr"/>
            <a:r>
              <a:rPr lang="en-US" sz="2000" b="1" dirty="0" smtClean="0">
                <a:latin typeface="Cambria"/>
                <a:cs typeface="Cambria"/>
              </a:rPr>
              <a:t>Innovation, Inclusion, Infrastructure, and Inspiration</a:t>
            </a:r>
            <a:endParaRPr lang="en-US" sz="2000" b="1" dirty="0">
              <a:latin typeface="Cambria"/>
              <a:cs typeface="Cambria"/>
            </a:endParaRPr>
          </a:p>
        </p:txBody>
      </p:sp>
    </p:spTree>
    <p:extLst>
      <p:ext uri="{BB962C8B-B14F-4D97-AF65-F5344CB8AC3E}">
        <p14:creationId xmlns:p14="http://schemas.microsoft.com/office/powerpoint/2010/main" val="20750273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sted-image.png"/>
          <p:cNvPicPr/>
          <p:nvPr/>
        </p:nvPicPr>
        <p:blipFill>
          <a:blip r:embed="rId2">
            <a:extLst/>
          </a:blip>
          <a:srcRect l="22777" b="46197"/>
          <a:stretch>
            <a:fillRect/>
          </a:stretch>
        </p:blipFill>
        <p:spPr>
          <a:xfrm>
            <a:off x="-86222" y="-189901"/>
            <a:ext cx="9307362" cy="1729241"/>
          </a:xfrm>
          <a:prstGeom prst="rect">
            <a:avLst/>
          </a:prstGeom>
          <a:ln w="12700">
            <a:miter lim="400000"/>
          </a:ln>
        </p:spPr>
      </p:pic>
      <p:pic>
        <p:nvPicPr>
          <p:cNvPr id="5" name="image17.png" descr="OSTP_logo"/>
          <p:cNvPicPr/>
          <p:nvPr/>
        </p:nvPicPr>
        <p:blipFill>
          <a:blip r:embed="rId3">
            <a:extLst/>
          </a:blip>
          <a:stretch>
            <a:fillRect/>
          </a:stretch>
        </p:blipFill>
        <p:spPr>
          <a:xfrm>
            <a:off x="169862" y="38100"/>
            <a:ext cx="1524001" cy="1471613"/>
          </a:xfrm>
          <a:prstGeom prst="rect">
            <a:avLst/>
          </a:prstGeom>
          <a:ln w="12700">
            <a:miter lim="400000"/>
          </a:ln>
        </p:spPr>
      </p:pic>
      <p:sp>
        <p:nvSpPr>
          <p:cNvPr id="6" name="Rectangle 5"/>
          <p:cNvSpPr/>
          <p:nvPr/>
        </p:nvSpPr>
        <p:spPr>
          <a:xfrm>
            <a:off x="1897529" y="262982"/>
            <a:ext cx="6932706" cy="1077218"/>
          </a:xfrm>
          <a:prstGeom prst="rect">
            <a:avLst/>
          </a:prstGeom>
        </p:spPr>
        <p:txBody>
          <a:bodyPr wrap="square">
            <a:spAutoFit/>
          </a:bodyPr>
          <a:lstStyle/>
          <a:p>
            <a:pPr lvl="0" algn="ctr" defTabSz="365760"/>
            <a:r>
              <a:rPr lang="en-US" sz="3200" dirty="0" smtClean="0">
                <a:solidFill>
                  <a:srgbClr val="FFFB00"/>
                </a:solidFill>
              </a:rPr>
              <a:t>National Science and Technology Council</a:t>
            </a:r>
            <a:endParaRPr lang="en-US" sz="3200" dirty="0">
              <a:solidFill>
                <a:srgbClr val="FFFB00"/>
              </a:solidFill>
            </a:endParaRPr>
          </a:p>
          <a:p>
            <a:pPr lvl="0" algn="ctr" defTabSz="365760"/>
            <a:r>
              <a:rPr lang="en-US" sz="3200" dirty="0" smtClean="0">
                <a:solidFill>
                  <a:srgbClr val="FFFFFF"/>
                </a:solidFill>
              </a:rPr>
              <a:t>(NSTC)</a:t>
            </a:r>
            <a:endParaRPr lang="en-US" sz="3200" b="1" dirty="0">
              <a:solidFill>
                <a:srgbClr val="FFFFFF"/>
              </a:solidFill>
            </a:endParaRPr>
          </a:p>
        </p:txBody>
      </p:sp>
      <p:sp>
        <p:nvSpPr>
          <p:cNvPr id="7" name="Shape 77"/>
          <p:cNvSpPr txBox="1">
            <a:spLocks/>
          </p:cNvSpPr>
          <p:nvPr/>
        </p:nvSpPr>
        <p:spPr>
          <a:xfrm>
            <a:off x="358589" y="1942353"/>
            <a:ext cx="8665882" cy="4706471"/>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49808">
              <a:spcBef>
                <a:spcPts val="400"/>
              </a:spcBef>
              <a:buFont typeface="Arial"/>
              <a:buNone/>
              <a:defRPr sz="1800"/>
            </a:pPr>
            <a:r>
              <a:rPr lang="en-US" sz="2400" dirty="0" smtClean="0"/>
              <a:t>Committee on Environment, Natural Resources, and Sustainability   (CENRS)</a:t>
            </a:r>
          </a:p>
          <a:p>
            <a:pPr marL="0" indent="0" defTabSz="749808">
              <a:spcBef>
                <a:spcPts val="400"/>
              </a:spcBef>
              <a:buFont typeface="Arial"/>
              <a:buNone/>
              <a:defRPr sz="1800"/>
            </a:pPr>
            <a:endParaRPr lang="en-US" sz="2400" dirty="0" smtClean="0"/>
          </a:p>
          <a:p>
            <a:pPr marL="0" indent="0" defTabSz="749808">
              <a:spcBef>
                <a:spcPts val="400"/>
              </a:spcBef>
              <a:buFont typeface="Arial"/>
              <a:buNone/>
              <a:defRPr sz="1800"/>
            </a:pPr>
            <a:r>
              <a:rPr lang="en-US" sz="2400" dirty="0" smtClean="0"/>
              <a:t>Committee on Homeland &amp; National Security (CHNS)</a:t>
            </a:r>
          </a:p>
          <a:p>
            <a:pPr marL="0" indent="0" defTabSz="749808">
              <a:spcBef>
                <a:spcPts val="400"/>
              </a:spcBef>
              <a:buFont typeface="Arial"/>
              <a:buNone/>
              <a:defRPr sz="1800"/>
            </a:pPr>
            <a:endParaRPr lang="en-US" sz="2400" dirty="0" smtClean="0"/>
          </a:p>
          <a:p>
            <a:pPr marL="0" indent="0" defTabSz="749808">
              <a:spcBef>
                <a:spcPts val="400"/>
              </a:spcBef>
              <a:buFont typeface="Arial"/>
              <a:buNone/>
              <a:defRPr sz="1800"/>
            </a:pPr>
            <a:r>
              <a:rPr lang="en-US" sz="2400" b="1" dirty="0" smtClean="0"/>
              <a:t>Committee on Science   </a:t>
            </a:r>
            <a:r>
              <a:rPr lang="en-US" sz="2400" dirty="0" smtClean="0"/>
              <a:t>(</a:t>
            </a:r>
            <a:r>
              <a:rPr lang="en-US" sz="2400" dirty="0" err="1" smtClean="0"/>
              <a:t>CoS</a:t>
            </a:r>
            <a:r>
              <a:rPr lang="en-US" sz="2400" dirty="0" smtClean="0"/>
              <a:t>)</a:t>
            </a:r>
          </a:p>
          <a:p>
            <a:pPr marL="0" indent="0" defTabSz="749808">
              <a:spcBef>
                <a:spcPts val="400"/>
              </a:spcBef>
              <a:buNone/>
              <a:defRPr sz="1800"/>
            </a:pPr>
            <a:endParaRPr lang="en-US" sz="2400" dirty="0"/>
          </a:p>
          <a:p>
            <a:pPr marL="0" indent="0" defTabSz="749808">
              <a:spcBef>
                <a:spcPts val="400"/>
              </a:spcBef>
              <a:buNone/>
              <a:defRPr sz="1800"/>
            </a:pPr>
            <a:r>
              <a:rPr lang="en-US" sz="2400" dirty="0"/>
              <a:t>Committee on STEM Education   (</a:t>
            </a:r>
            <a:r>
              <a:rPr lang="en-US" sz="2400" dirty="0" err="1"/>
              <a:t>CoSTEM</a:t>
            </a:r>
            <a:r>
              <a:rPr lang="en-US" sz="2400" dirty="0"/>
              <a:t>)</a:t>
            </a:r>
          </a:p>
          <a:p>
            <a:pPr marL="0" indent="0" defTabSz="749808">
              <a:spcBef>
                <a:spcPts val="400"/>
              </a:spcBef>
              <a:buFont typeface="Arial"/>
              <a:buNone/>
              <a:defRPr sz="1800"/>
            </a:pPr>
            <a:endParaRPr lang="en-US" sz="2400" dirty="0" smtClean="0"/>
          </a:p>
          <a:p>
            <a:pPr marL="0" indent="0" defTabSz="749808">
              <a:spcBef>
                <a:spcPts val="400"/>
              </a:spcBef>
              <a:buFont typeface="Arial"/>
              <a:buNone/>
              <a:defRPr sz="1800"/>
            </a:pPr>
            <a:r>
              <a:rPr lang="en-US" sz="2400" dirty="0" smtClean="0"/>
              <a:t>Committee on Technology   (</a:t>
            </a:r>
            <a:r>
              <a:rPr lang="en-US" sz="2400" dirty="0" err="1" smtClean="0"/>
              <a:t>CoT</a:t>
            </a:r>
            <a:r>
              <a:rPr lang="en-US" sz="2400" dirty="0" smtClean="0"/>
              <a:t>)</a:t>
            </a:r>
          </a:p>
        </p:txBody>
      </p:sp>
    </p:spTree>
    <p:extLst>
      <p:ext uri="{BB962C8B-B14F-4D97-AF65-F5344CB8AC3E}">
        <p14:creationId xmlns:p14="http://schemas.microsoft.com/office/powerpoint/2010/main" val="2662208764"/>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sted-image.png"/>
          <p:cNvPicPr/>
          <p:nvPr/>
        </p:nvPicPr>
        <p:blipFill>
          <a:blip r:embed="rId2">
            <a:extLst/>
          </a:blip>
          <a:srcRect l="22777" b="46197"/>
          <a:stretch>
            <a:fillRect/>
          </a:stretch>
        </p:blipFill>
        <p:spPr>
          <a:xfrm>
            <a:off x="-86222" y="-189901"/>
            <a:ext cx="9307362" cy="1729241"/>
          </a:xfrm>
          <a:prstGeom prst="rect">
            <a:avLst/>
          </a:prstGeom>
          <a:ln w="12700">
            <a:miter lim="400000"/>
          </a:ln>
        </p:spPr>
      </p:pic>
      <p:pic>
        <p:nvPicPr>
          <p:cNvPr id="5" name="image17.png" descr="OSTP_logo"/>
          <p:cNvPicPr/>
          <p:nvPr/>
        </p:nvPicPr>
        <p:blipFill>
          <a:blip r:embed="rId3">
            <a:extLst/>
          </a:blip>
          <a:stretch>
            <a:fillRect/>
          </a:stretch>
        </p:blipFill>
        <p:spPr>
          <a:xfrm>
            <a:off x="169862" y="-59947"/>
            <a:ext cx="1524001" cy="1471613"/>
          </a:xfrm>
          <a:prstGeom prst="rect">
            <a:avLst/>
          </a:prstGeom>
          <a:ln w="12700">
            <a:miter lim="400000"/>
          </a:ln>
        </p:spPr>
      </p:pic>
      <p:sp>
        <p:nvSpPr>
          <p:cNvPr id="6" name="Rectangle 5"/>
          <p:cNvSpPr/>
          <p:nvPr/>
        </p:nvSpPr>
        <p:spPr>
          <a:xfrm>
            <a:off x="1897529" y="-59947"/>
            <a:ext cx="6932706" cy="1569660"/>
          </a:xfrm>
          <a:prstGeom prst="rect">
            <a:avLst/>
          </a:prstGeom>
        </p:spPr>
        <p:txBody>
          <a:bodyPr wrap="square">
            <a:spAutoFit/>
          </a:bodyPr>
          <a:lstStyle/>
          <a:p>
            <a:pPr lvl="0" algn="ctr" defTabSz="365760"/>
            <a:r>
              <a:rPr lang="en-US" sz="3200" dirty="0" smtClean="0">
                <a:solidFill>
                  <a:srgbClr val="FFFB00"/>
                </a:solidFill>
              </a:rPr>
              <a:t>The President’s Council of Advisors </a:t>
            </a:r>
          </a:p>
          <a:p>
            <a:pPr lvl="0" algn="ctr" defTabSz="365760"/>
            <a:r>
              <a:rPr lang="en-US" sz="3200" dirty="0" smtClean="0">
                <a:solidFill>
                  <a:srgbClr val="FFFB00"/>
                </a:solidFill>
              </a:rPr>
              <a:t>on Science and Technology</a:t>
            </a:r>
            <a:endParaRPr lang="en-US" sz="3200" dirty="0">
              <a:solidFill>
                <a:srgbClr val="FFFB00"/>
              </a:solidFill>
            </a:endParaRPr>
          </a:p>
          <a:p>
            <a:pPr lvl="0" algn="ctr" defTabSz="365760"/>
            <a:r>
              <a:rPr lang="en-US" sz="3200" dirty="0" smtClean="0">
                <a:solidFill>
                  <a:srgbClr val="FFFFFF"/>
                </a:solidFill>
              </a:rPr>
              <a:t>(PCAST)</a:t>
            </a:r>
            <a:endParaRPr lang="en-US" sz="3200" b="1" dirty="0">
              <a:solidFill>
                <a:srgbClr val="FFFFFF"/>
              </a:solidFill>
            </a:endParaRPr>
          </a:p>
        </p:txBody>
      </p:sp>
      <p:pic>
        <p:nvPicPr>
          <p:cNvPr id="8" name="pasted-image.png"/>
          <p:cNvPicPr/>
          <p:nvPr/>
        </p:nvPicPr>
        <p:blipFill>
          <a:blip r:embed="rId4">
            <a:extLst/>
          </a:blip>
          <a:stretch>
            <a:fillRect/>
          </a:stretch>
        </p:blipFill>
        <p:spPr>
          <a:xfrm>
            <a:off x="4920970" y="4039373"/>
            <a:ext cx="4223030" cy="2818627"/>
          </a:xfrm>
          <a:prstGeom prst="rect">
            <a:avLst/>
          </a:prstGeom>
          <a:ln w="12700">
            <a:miter lim="400000"/>
          </a:ln>
        </p:spPr>
      </p:pic>
      <p:sp>
        <p:nvSpPr>
          <p:cNvPr id="9" name="Shape 90"/>
          <p:cNvSpPr txBox="1">
            <a:spLocks/>
          </p:cNvSpPr>
          <p:nvPr/>
        </p:nvSpPr>
        <p:spPr>
          <a:xfrm>
            <a:off x="533400" y="1678222"/>
            <a:ext cx="8138886" cy="1696349"/>
          </a:xfrm>
          <a:prstGeom prst="rect">
            <a:avLst/>
          </a:prstGeom>
        </p:spPr>
        <p:txBody>
          <a:bodyPr vert="horz" lIns="91440" tIns="45720" rIns="91440" bIns="45720" rtlCol="0">
            <a:noAutofit/>
          </a:bodyPr>
          <a:lstStyle>
            <a:lvl1pPr marL="0" indent="0" algn="l" defTabSz="813816" rtl="0" eaLnBrk="1" latinLnBrk="0" hangingPunct="1">
              <a:spcBef>
                <a:spcPts val="500"/>
              </a:spcBef>
              <a:buSzTx/>
              <a:buFont typeface="Arial"/>
              <a:buNone/>
              <a:defRPr sz="2136"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sz="1800">
                <a:solidFill>
                  <a:srgbClr val="000000"/>
                </a:solidFill>
              </a:defRPr>
            </a:pPr>
            <a:r>
              <a:rPr lang="en-US" sz="2400" dirty="0" smtClean="0">
                <a:solidFill>
                  <a:schemeClr val="tx1"/>
                </a:solidFill>
              </a:rPr>
              <a:t>PCAST is an advisory group of the nation’s leading scientists and engineers who directly advise the President and the Executive Office of the President. PCAST makes policy recommendations in the many areas where understanding of science, technology, and innovation is key to strengthening our economy and forming policy that works for the American people.</a:t>
            </a:r>
            <a:endParaRPr lang="en-US" sz="2400" dirty="0">
              <a:solidFill>
                <a:schemeClr val="tx1"/>
              </a:solidFill>
            </a:endParaRPr>
          </a:p>
        </p:txBody>
      </p:sp>
      <p:sp>
        <p:nvSpPr>
          <p:cNvPr id="10" name="Shape 91"/>
          <p:cNvSpPr/>
          <p:nvPr/>
        </p:nvSpPr>
        <p:spPr>
          <a:xfrm>
            <a:off x="1444171" y="4528709"/>
            <a:ext cx="2779486" cy="1289399"/>
          </a:xfrm>
          <a:prstGeom prst="rect">
            <a:avLst/>
          </a:prstGeom>
          <a:ln w="12700">
            <a:miter lim="400000"/>
          </a:ln>
          <a:extLst>
            <a:ext uri="{C572A759-6A51-4108-AA02-DFA0A04FC94B}">
              <ma14:wrappingTextBoxFlag xmlns:ma14="http://schemas.microsoft.com/office/mac/drawingml/2011/main" val="1"/>
            </a:ext>
          </a:extLst>
        </p:spPr>
        <p:txBody>
          <a:bodyPr lIns="45719" rIns="45719">
            <a:noAutofit/>
          </a:bodyPr>
          <a:lstStyle/>
          <a:p>
            <a:pPr lvl="0" defTabSz="630936">
              <a:spcBef>
                <a:spcPts val="300"/>
              </a:spcBef>
              <a:buFont typeface="Arial"/>
            </a:pPr>
            <a:r>
              <a:rPr sz="2000" dirty="0">
                <a:solidFill>
                  <a:schemeClr val="tx1"/>
                </a:solidFill>
              </a:rPr>
              <a:t>John P. Holdren (co-chair)</a:t>
            </a:r>
          </a:p>
          <a:p>
            <a:pPr lvl="0" defTabSz="630936">
              <a:spcBef>
                <a:spcPts val="300"/>
              </a:spcBef>
              <a:buFont typeface="Arial"/>
            </a:pPr>
            <a:r>
              <a:rPr sz="2000" dirty="0">
                <a:solidFill>
                  <a:schemeClr val="tx1"/>
                </a:solidFill>
              </a:rPr>
              <a:t>Eric Lander (co-chair)</a:t>
            </a:r>
          </a:p>
          <a:p>
            <a:pPr lvl="0" defTabSz="630936">
              <a:spcBef>
                <a:spcPts val="300"/>
              </a:spcBef>
              <a:buFont typeface="Arial"/>
            </a:pPr>
            <a:r>
              <a:rPr sz="2000" dirty="0">
                <a:solidFill>
                  <a:schemeClr val="tx1"/>
                </a:solidFill>
              </a:rPr>
              <a:t>William Press (vice-chair)</a:t>
            </a:r>
          </a:p>
          <a:p>
            <a:pPr lvl="0" defTabSz="630936">
              <a:spcBef>
                <a:spcPts val="300"/>
              </a:spcBef>
              <a:buFont typeface="Arial"/>
            </a:pPr>
            <a:r>
              <a:rPr sz="2000" dirty="0">
                <a:solidFill>
                  <a:schemeClr val="tx1"/>
                </a:solidFill>
              </a:rPr>
              <a:t>Maxine Savitz (vice-chair)</a:t>
            </a:r>
          </a:p>
        </p:txBody>
      </p:sp>
    </p:spTree>
    <p:extLst>
      <p:ext uri="{BB962C8B-B14F-4D97-AF65-F5344CB8AC3E}">
        <p14:creationId xmlns:p14="http://schemas.microsoft.com/office/powerpoint/2010/main" val="384127059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2">
            <a:extLst/>
          </a:blip>
          <a:stretch>
            <a:fillRect/>
          </a:stretch>
        </p:blipFill>
        <p:spPr>
          <a:xfrm>
            <a:off x="0" y="-4947"/>
            <a:ext cx="9144000" cy="2006970"/>
          </a:xfrm>
          <a:prstGeom prst="rect">
            <a:avLst/>
          </a:prstGeom>
          <a:ln w="12700">
            <a:miter lim="400000"/>
          </a:ln>
        </p:spPr>
      </p:pic>
      <p:sp>
        <p:nvSpPr>
          <p:cNvPr id="3" name="Shape 114"/>
          <p:cNvSpPr/>
          <p:nvPr/>
        </p:nvSpPr>
        <p:spPr>
          <a:xfrm>
            <a:off x="0" y="238835"/>
            <a:ext cx="8636621" cy="151940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ctr" defTabSz="502920"/>
            <a:r>
              <a:rPr sz="2145" dirty="0">
                <a:solidFill>
                  <a:srgbClr val="FFFFFF"/>
                </a:solidFill>
              </a:rPr>
              <a:t/>
            </a:r>
            <a:br>
              <a:rPr sz="2145" dirty="0">
                <a:solidFill>
                  <a:srgbClr val="FFFFFF"/>
                </a:solidFill>
              </a:rPr>
            </a:br>
            <a:r>
              <a:rPr sz="3520" b="1" dirty="0">
                <a:solidFill>
                  <a:srgbClr val="FFFFFF"/>
                </a:solidFill>
              </a:rPr>
              <a:t>The White House </a:t>
            </a:r>
            <a:br>
              <a:rPr sz="3520" b="1" dirty="0">
                <a:solidFill>
                  <a:srgbClr val="FFFFFF"/>
                </a:solidFill>
              </a:rPr>
            </a:br>
            <a:r>
              <a:rPr sz="3520" b="1" dirty="0">
                <a:solidFill>
                  <a:srgbClr val="FFFB00"/>
                </a:solidFill>
              </a:rPr>
              <a:t>Neuroscience</a:t>
            </a:r>
            <a:r>
              <a:rPr sz="3520" b="1" dirty="0">
                <a:solidFill>
                  <a:srgbClr val="FFFFFF"/>
                </a:solidFill>
              </a:rPr>
              <a:t> </a:t>
            </a:r>
            <a:r>
              <a:rPr sz="3520" b="1" dirty="0">
                <a:solidFill>
                  <a:srgbClr val="FFFB00"/>
                </a:solidFill>
              </a:rPr>
              <a:t>Initiative</a:t>
            </a:r>
          </a:p>
        </p:txBody>
      </p:sp>
      <p:sp>
        <p:nvSpPr>
          <p:cNvPr id="4" name="Shape 112"/>
          <p:cNvSpPr txBox="1">
            <a:spLocks/>
          </p:cNvSpPr>
          <p:nvPr/>
        </p:nvSpPr>
        <p:spPr>
          <a:xfrm>
            <a:off x="457200" y="21463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spcBef>
                <a:spcPts val="400"/>
              </a:spcBef>
              <a:buClr>
                <a:srgbClr val="FFFFFF"/>
              </a:buClr>
              <a:defRPr sz="1800"/>
            </a:pPr>
            <a:endParaRPr lang="en-US" sz="2000" smtClean="0">
              <a:solidFill>
                <a:srgbClr val="FFFFFF"/>
              </a:solidFill>
            </a:endParaRPr>
          </a:p>
          <a:p>
            <a:pPr>
              <a:lnSpc>
                <a:spcPct val="80000"/>
              </a:lnSpc>
              <a:spcBef>
                <a:spcPts val="400"/>
              </a:spcBef>
              <a:buClr>
                <a:srgbClr val="FFFFFF"/>
              </a:buClr>
              <a:defRPr sz="1800"/>
            </a:pPr>
            <a:r>
              <a:rPr lang="en-US" sz="2000" b="1" smtClean="0"/>
              <a:t>National Alzheimer’s Action Plan</a:t>
            </a:r>
            <a:endParaRPr lang="en-US" sz="2000" smtClean="0"/>
          </a:p>
          <a:p>
            <a:pPr>
              <a:lnSpc>
                <a:spcPct val="80000"/>
              </a:lnSpc>
              <a:spcBef>
                <a:spcPts val="400"/>
              </a:spcBef>
              <a:buClr>
                <a:srgbClr val="FFFFFF"/>
              </a:buClr>
              <a:defRPr sz="1800"/>
            </a:pPr>
            <a:endParaRPr lang="en-US" sz="2000" b="1" smtClean="0"/>
          </a:p>
          <a:p>
            <a:pPr>
              <a:lnSpc>
                <a:spcPct val="80000"/>
              </a:lnSpc>
              <a:spcBef>
                <a:spcPts val="400"/>
              </a:spcBef>
              <a:buClr>
                <a:srgbClr val="FFFFFF"/>
              </a:buClr>
              <a:defRPr sz="1800"/>
            </a:pPr>
            <a:r>
              <a:rPr lang="en-US" sz="2000" b="1" smtClean="0"/>
              <a:t>Interagency Working Group on Neuroscience</a:t>
            </a:r>
            <a:endParaRPr lang="en-US" sz="2000" smtClean="0"/>
          </a:p>
          <a:p>
            <a:pPr>
              <a:lnSpc>
                <a:spcPct val="80000"/>
              </a:lnSpc>
              <a:spcBef>
                <a:spcPts val="400"/>
              </a:spcBef>
              <a:buClr>
                <a:srgbClr val="FFFFFF"/>
              </a:buClr>
              <a:defRPr sz="1800"/>
            </a:pPr>
            <a:endParaRPr lang="en-US" sz="2000" b="1" smtClean="0"/>
          </a:p>
          <a:p>
            <a:pPr>
              <a:lnSpc>
                <a:spcPct val="80000"/>
              </a:lnSpc>
              <a:spcBef>
                <a:spcPts val="400"/>
              </a:spcBef>
              <a:buClr>
                <a:srgbClr val="FFFFFF"/>
              </a:buClr>
              <a:defRPr sz="1800"/>
            </a:pPr>
            <a:r>
              <a:rPr lang="en-US" sz="2000" b="1" smtClean="0"/>
              <a:t>Executive Order on Improving Access to Mental Health Services for Veterans, Service Members, and Military Families – National Research Action Plan</a:t>
            </a:r>
            <a:endParaRPr lang="en-US" sz="2000" smtClean="0"/>
          </a:p>
          <a:p>
            <a:pPr>
              <a:lnSpc>
                <a:spcPct val="80000"/>
              </a:lnSpc>
              <a:spcBef>
                <a:spcPts val="400"/>
              </a:spcBef>
              <a:buClr>
                <a:srgbClr val="FFFFFF"/>
              </a:buClr>
              <a:defRPr sz="1800"/>
            </a:pPr>
            <a:endParaRPr lang="en-US" sz="2000" b="1" smtClean="0"/>
          </a:p>
          <a:p>
            <a:pPr>
              <a:lnSpc>
                <a:spcPct val="80000"/>
              </a:lnSpc>
              <a:spcBef>
                <a:spcPts val="400"/>
              </a:spcBef>
              <a:buClr>
                <a:srgbClr val="FFFFFF"/>
              </a:buClr>
              <a:defRPr sz="1800"/>
            </a:pPr>
            <a:r>
              <a:rPr lang="en-US" sz="2000" b="1" smtClean="0"/>
              <a:t>BRAIN (Brain Research through Advancing Innovative Neurotechnologies) Initiative </a:t>
            </a:r>
            <a:endParaRPr lang="en-US" sz="2000" smtClean="0"/>
          </a:p>
          <a:p>
            <a:pPr>
              <a:lnSpc>
                <a:spcPct val="80000"/>
              </a:lnSpc>
              <a:spcBef>
                <a:spcPts val="400"/>
              </a:spcBef>
              <a:buClr>
                <a:srgbClr val="FFFFFF"/>
              </a:buClr>
              <a:defRPr sz="1800"/>
            </a:pPr>
            <a:endParaRPr lang="en-US" sz="2000" b="1" smtClean="0"/>
          </a:p>
          <a:p>
            <a:pPr>
              <a:lnSpc>
                <a:spcPct val="80000"/>
              </a:lnSpc>
              <a:spcBef>
                <a:spcPts val="400"/>
              </a:spcBef>
              <a:buClr>
                <a:srgbClr val="FFFFFF"/>
              </a:buClr>
              <a:defRPr sz="1800"/>
            </a:pPr>
            <a:r>
              <a:rPr lang="en-US" sz="2000" b="1" smtClean="0"/>
              <a:t>Improving Mental Health Prevention and Treatment Services</a:t>
            </a:r>
            <a:endParaRPr lang="en-US" sz="2000" smtClean="0"/>
          </a:p>
          <a:p>
            <a:pPr>
              <a:lnSpc>
                <a:spcPct val="80000"/>
              </a:lnSpc>
              <a:spcBef>
                <a:spcPts val="400"/>
              </a:spcBef>
              <a:buClr>
                <a:srgbClr val="FFFFFF"/>
              </a:buClr>
              <a:defRPr sz="1800"/>
            </a:pPr>
            <a:endParaRPr lang="en-US" sz="2000" b="1" smtClean="0"/>
          </a:p>
          <a:p>
            <a:pPr>
              <a:lnSpc>
                <a:spcPct val="80000"/>
              </a:lnSpc>
              <a:spcBef>
                <a:spcPts val="400"/>
              </a:spcBef>
              <a:buClr>
                <a:srgbClr val="FFFFFF"/>
              </a:buClr>
              <a:defRPr sz="1800"/>
            </a:pPr>
            <a:r>
              <a:rPr lang="en-US" sz="2000" b="1" smtClean="0"/>
              <a:t>Ethical, Legal, and Societal Impacts</a:t>
            </a:r>
            <a:endParaRPr lang="en-US" sz="2000" b="1" dirty="0"/>
          </a:p>
        </p:txBody>
      </p:sp>
    </p:spTree>
    <p:extLst>
      <p:ext uri="{BB962C8B-B14F-4D97-AF65-F5344CB8AC3E}">
        <p14:creationId xmlns:p14="http://schemas.microsoft.com/office/powerpoint/2010/main" val="58760984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2">
            <a:extLst/>
          </a:blip>
          <a:stretch>
            <a:fillRect/>
          </a:stretch>
        </p:blipFill>
        <p:spPr>
          <a:xfrm>
            <a:off x="0" y="-4947"/>
            <a:ext cx="9144000" cy="2006970"/>
          </a:xfrm>
          <a:prstGeom prst="rect">
            <a:avLst/>
          </a:prstGeom>
          <a:ln w="12700">
            <a:miter lim="400000"/>
          </a:ln>
        </p:spPr>
      </p:pic>
      <p:sp>
        <p:nvSpPr>
          <p:cNvPr id="3" name="Shape 114"/>
          <p:cNvSpPr/>
          <p:nvPr/>
        </p:nvSpPr>
        <p:spPr>
          <a:xfrm>
            <a:off x="0" y="238835"/>
            <a:ext cx="8636621" cy="151940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ctr" defTabSz="502920"/>
            <a:r>
              <a:rPr sz="2145" dirty="0">
                <a:solidFill>
                  <a:srgbClr val="FFFFFF"/>
                </a:solidFill>
              </a:rPr>
              <a:t/>
            </a:r>
            <a:br>
              <a:rPr sz="2145" dirty="0">
                <a:solidFill>
                  <a:srgbClr val="FFFFFF"/>
                </a:solidFill>
              </a:rPr>
            </a:br>
            <a:r>
              <a:rPr sz="3520" b="1" dirty="0">
                <a:solidFill>
                  <a:srgbClr val="FFFFFF"/>
                </a:solidFill>
              </a:rPr>
              <a:t>The White House </a:t>
            </a:r>
            <a:br>
              <a:rPr sz="3520" b="1" dirty="0">
                <a:solidFill>
                  <a:srgbClr val="FFFFFF"/>
                </a:solidFill>
              </a:rPr>
            </a:br>
            <a:r>
              <a:rPr sz="3520" b="1" dirty="0">
                <a:solidFill>
                  <a:srgbClr val="FFFB00"/>
                </a:solidFill>
              </a:rPr>
              <a:t>Neuroscience</a:t>
            </a:r>
            <a:r>
              <a:rPr sz="3520" b="1" dirty="0">
                <a:solidFill>
                  <a:srgbClr val="FFFFFF"/>
                </a:solidFill>
              </a:rPr>
              <a:t> </a:t>
            </a:r>
            <a:r>
              <a:rPr sz="3520" b="1" dirty="0">
                <a:solidFill>
                  <a:srgbClr val="FFFB00"/>
                </a:solidFill>
              </a:rPr>
              <a:t>Initiative</a:t>
            </a:r>
          </a:p>
        </p:txBody>
      </p:sp>
      <p:sp>
        <p:nvSpPr>
          <p:cNvPr id="4" name="Shape 112"/>
          <p:cNvSpPr txBox="1">
            <a:spLocks/>
          </p:cNvSpPr>
          <p:nvPr/>
        </p:nvSpPr>
        <p:spPr>
          <a:xfrm>
            <a:off x="457200" y="21463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spcBef>
                <a:spcPts val="400"/>
              </a:spcBef>
              <a:buClr>
                <a:srgbClr val="FFFFFF"/>
              </a:buClr>
              <a:defRPr sz="1800"/>
            </a:pPr>
            <a:endParaRPr lang="en-US" sz="2000" dirty="0" smtClean="0">
              <a:solidFill>
                <a:srgbClr val="FFFFFF"/>
              </a:solidFill>
            </a:endParaRPr>
          </a:p>
          <a:p>
            <a:pPr>
              <a:lnSpc>
                <a:spcPct val="80000"/>
              </a:lnSpc>
              <a:spcBef>
                <a:spcPts val="400"/>
              </a:spcBef>
              <a:buClr>
                <a:srgbClr val="FFFFFF"/>
              </a:buClr>
              <a:defRPr sz="1800"/>
            </a:pPr>
            <a:r>
              <a:rPr lang="en-US" sz="2000" b="1" dirty="0" smtClean="0">
                <a:solidFill>
                  <a:schemeClr val="bg1">
                    <a:lumMod val="65000"/>
                  </a:schemeClr>
                </a:solidFill>
              </a:rPr>
              <a:t>National Alzheimer’s Action Plan</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t>Interagency Working Group on Neuroscience</a:t>
            </a:r>
            <a:endParaRPr lang="en-US" sz="2000" dirty="0" smtClean="0"/>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solidFill>
                  <a:schemeClr val="bg1">
                    <a:lumMod val="65000"/>
                  </a:schemeClr>
                </a:solidFill>
              </a:rPr>
              <a:t>Executive Order on Improving Access to Mental Health Services for Veterans, Service Members, and Military Families – National Research Action Plan</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solidFill>
                  <a:schemeClr val="bg1">
                    <a:lumMod val="65000"/>
                  </a:schemeClr>
                </a:solidFill>
              </a:rPr>
              <a:t>BRAIN (Brain Research through Advancing Innovative </a:t>
            </a:r>
            <a:r>
              <a:rPr lang="en-US" sz="2000" b="1" dirty="0" err="1" smtClean="0">
                <a:solidFill>
                  <a:schemeClr val="bg1">
                    <a:lumMod val="65000"/>
                  </a:schemeClr>
                </a:solidFill>
              </a:rPr>
              <a:t>Neurotechnologies</a:t>
            </a:r>
            <a:r>
              <a:rPr lang="en-US" sz="2000" b="1" dirty="0" smtClean="0">
                <a:solidFill>
                  <a:schemeClr val="bg1">
                    <a:lumMod val="65000"/>
                  </a:schemeClr>
                </a:solidFill>
              </a:rPr>
              <a:t>) Initiative </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solidFill>
                  <a:schemeClr val="bg1">
                    <a:lumMod val="65000"/>
                  </a:schemeClr>
                </a:solidFill>
              </a:rPr>
              <a:t>Improving Mental Health Prevention and Treatment Services</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solidFill>
                  <a:schemeClr val="bg1">
                    <a:lumMod val="65000"/>
                  </a:schemeClr>
                </a:solidFill>
              </a:rPr>
              <a:t>Ethical, Legal, and Societal Impacts</a:t>
            </a:r>
            <a:endParaRPr lang="en-US" sz="2000" b="1" dirty="0">
              <a:solidFill>
                <a:schemeClr val="bg1">
                  <a:lumMod val="65000"/>
                </a:schemeClr>
              </a:solidFill>
            </a:endParaRPr>
          </a:p>
        </p:txBody>
      </p:sp>
    </p:spTree>
    <p:extLst>
      <p:ext uri="{BB962C8B-B14F-4D97-AF65-F5344CB8AC3E}">
        <p14:creationId xmlns:p14="http://schemas.microsoft.com/office/powerpoint/2010/main" val="207516825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23"/>
          <p:cNvSpPr>
            <a:spLocks noGrp="1"/>
          </p:cNvSpPr>
          <p:nvPr>
            <p:ph type="title"/>
          </p:nvPr>
        </p:nvSpPr>
        <p:spPr>
          <a:xfrm>
            <a:off x="457200" y="20638"/>
            <a:ext cx="8229600" cy="1264029"/>
          </a:xfrm>
          <a:prstGeom prst="rect">
            <a:avLst/>
          </a:prstGeom>
        </p:spPr>
        <p:txBody>
          <a:bodyPr>
            <a:noAutofit/>
          </a:bodyPr>
          <a:lstStyle/>
          <a:p>
            <a:pPr lvl="0" defTabSz="365760">
              <a:defRPr sz="1800"/>
            </a:pPr>
            <a:r>
              <a:rPr sz="3200" dirty="0"/>
              <a:t/>
            </a:r>
            <a:br>
              <a:rPr sz="3200" dirty="0"/>
            </a:br>
            <a:r>
              <a:rPr lang="en-US" sz="3200" b="1" dirty="0" smtClean="0"/>
              <a:t>Interagency Working Group on Neuroscience</a:t>
            </a:r>
            <a:r>
              <a:rPr sz="3200" b="1" dirty="0"/>
              <a:t/>
            </a:r>
            <a:br>
              <a:rPr sz="3200" b="1" dirty="0"/>
            </a:br>
            <a:r>
              <a:rPr sz="3200" b="1" dirty="0">
                <a:solidFill>
                  <a:srgbClr val="FFFFFF"/>
                </a:solidFill>
              </a:rPr>
              <a:t> </a:t>
            </a:r>
            <a:r>
              <a:rPr sz="3200" b="1" dirty="0">
                <a:solidFill>
                  <a:schemeClr val="bg1">
                    <a:lumMod val="50000"/>
                  </a:schemeClr>
                </a:solidFill>
              </a:rPr>
              <a:t>Agency Representation</a:t>
            </a:r>
            <a:r>
              <a:rPr sz="3200" b="1" dirty="0">
                <a:solidFill>
                  <a:schemeClr val="tx1"/>
                </a:solidFill>
              </a:rPr>
              <a:t/>
            </a:r>
            <a:br>
              <a:rPr sz="3200" b="1" dirty="0">
                <a:solidFill>
                  <a:schemeClr val="tx1"/>
                </a:solidFill>
              </a:rPr>
            </a:br>
            <a:endParaRPr sz="3200" b="1" dirty="0">
              <a:solidFill>
                <a:schemeClr val="tx1"/>
              </a:solidFill>
            </a:endParaRPr>
          </a:p>
        </p:txBody>
      </p:sp>
      <p:sp>
        <p:nvSpPr>
          <p:cNvPr id="5" name="Shape 124"/>
          <p:cNvSpPr txBox="1">
            <a:spLocks/>
          </p:cNvSpPr>
          <p:nvPr/>
        </p:nvSpPr>
        <p:spPr>
          <a:xfrm>
            <a:off x="457200" y="1739603"/>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defTabSz="896111">
              <a:lnSpc>
                <a:spcPct val="80000"/>
              </a:lnSpc>
              <a:spcBef>
                <a:spcPts val="500"/>
              </a:spcBef>
              <a:buFont typeface="Arial"/>
              <a:buNone/>
              <a:defRPr sz="1800"/>
            </a:pPr>
            <a:r>
              <a:rPr lang="en-US" sz="1764" dirty="0" smtClean="0"/>
              <a:t>Department of </a:t>
            </a:r>
            <a:r>
              <a:rPr lang="en-US" sz="2156" b="1" dirty="0" smtClean="0"/>
              <a:t>Health and Human Services </a:t>
            </a:r>
            <a:r>
              <a:rPr lang="en-US" sz="2156" dirty="0" smtClean="0"/>
              <a:t>(Co-chair)</a:t>
            </a:r>
          </a:p>
          <a:p>
            <a:pPr marL="0" indent="0" algn="ctr" defTabSz="896111">
              <a:lnSpc>
                <a:spcPct val="80000"/>
              </a:lnSpc>
              <a:spcBef>
                <a:spcPts val="500"/>
              </a:spcBef>
              <a:buFont typeface="Arial"/>
              <a:buNone/>
              <a:defRPr sz="1800"/>
            </a:pPr>
            <a:r>
              <a:rPr lang="en-US" sz="2156" b="1" dirty="0" smtClean="0"/>
              <a:t>National Science Foundation </a:t>
            </a:r>
            <a:r>
              <a:rPr lang="en-US" sz="2156" dirty="0" smtClean="0"/>
              <a:t>(Co-chair) </a:t>
            </a:r>
          </a:p>
          <a:p>
            <a:pPr marL="0" indent="0" algn="ctr" defTabSz="896111">
              <a:lnSpc>
                <a:spcPct val="80000"/>
              </a:lnSpc>
              <a:spcBef>
                <a:spcPts val="500"/>
              </a:spcBef>
              <a:buFont typeface="Arial"/>
              <a:buNone/>
              <a:defRPr sz="1800"/>
            </a:pPr>
            <a:r>
              <a:rPr lang="en-US" sz="1764" dirty="0" smtClean="0"/>
              <a:t>Department of </a:t>
            </a:r>
            <a:r>
              <a:rPr lang="en-US" sz="2156" b="1" dirty="0" smtClean="0"/>
              <a:t>Agriculture</a:t>
            </a:r>
          </a:p>
          <a:p>
            <a:pPr marL="0" indent="0" algn="ctr" defTabSz="896111">
              <a:lnSpc>
                <a:spcPct val="80000"/>
              </a:lnSpc>
              <a:spcBef>
                <a:spcPts val="500"/>
              </a:spcBef>
              <a:buFont typeface="Arial"/>
              <a:buNone/>
              <a:defRPr sz="1800"/>
            </a:pPr>
            <a:r>
              <a:rPr lang="en-US" sz="1764" dirty="0" smtClean="0"/>
              <a:t>Department of </a:t>
            </a:r>
            <a:r>
              <a:rPr lang="en-US" sz="2156" b="1" dirty="0" smtClean="0"/>
              <a:t>Defense</a:t>
            </a:r>
          </a:p>
          <a:p>
            <a:pPr marL="0" indent="0" algn="ctr" defTabSz="896111">
              <a:lnSpc>
                <a:spcPct val="80000"/>
              </a:lnSpc>
              <a:spcBef>
                <a:spcPts val="500"/>
              </a:spcBef>
              <a:buFont typeface="Arial"/>
              <a:buNone/>
              <a:defRPr sz="1800"/>
            </a:pPr>
            <a:r>
              <a:rPr lang="en-US" sz="1764" dirty="0" smtClean="0"/>
              <a:t>Department of </a:t>
            </a:r>
            <a:r>
              <a:rPr lang="en-US" sz="2156" b="1" dirty="0" smtClean="0"/>
              <a:t>Education</a:t>
            </a:r>
          </a:p>
          <a:p>
            <a:pPr marL="0" indent="0" algn="ctr" defTabSz="896111">
              <a:lnSpc>
                <a:spcPct val="80000"/>
              </a:lnSpc>
              <a:spcBef>
                <a:spcPts val="500"/>
              </a:spcBef>
              <a:buFont typeface="Arial"/>
              <a:buNone/>
              <a:defRPr sz="1800"/>
            </a:pPr>
            <a:r>
              <a:rPr lang="en-US" sz="1764" dirty="0" smtClean="0"/>
              <a:t>Department of </a:t>
            </a:r>
            <a:r>
              <a:rPr lang="en-US" sz="2156" b="1" dirty="0" smtClean="0"/>
              <a:t>Energy</a:t>
            </a:r>
          </a:p>
          <a:p>
            <a:pPr marL="0" indent="0" algn="ctr" defTabSz="896111">
              <a:lnSpc>
                <a:spcPct val="80000"/>
              </a:lnSpc>
              <a:spcBef>
                <a:spcPts val="500"/>
              </a:spcBef>
              <a:buFont typeface="Arial"/>
              <a:buNone/>
              <a:defRPr sz="1800"/>
            </a:pPr>
            <a:r>
              <a:rPr lang="en-US" sz="1764" dirty="0" smtClean="0"/>
              <a:t>Department of </a:t>
            </a:r>
            <a:r>
              <a:rPr lang="en-US" sz="2156" b="1" dirty="0" smtClean="0"/>
              <a:t>Homeland Security</a:t>
            </a:r>
          </a:p>
          <a:p>
            <a:pPr marL="0" indent="0" algn="ctr" defTabSz="896111">
              <a:lnSpc>
                <a:spcPct val="80000"/>
              </a:lnSpc>
              <a:spcBef>
                <a:spcPts val="500"/>
              </a:spcBef>
              <a:buFont typeface="Arial"/>
              <a:buNone/>
              <a:defRPr sz="1800"/>
            </a:pPr>
            <a:r>
              <a:rPr lang="en-US" sz="1764" dirty="0" smtClean="0"/>
              <a:t>Department of </a:t>
            </a:r>
            <a:r>
              <a:rPr lang="en-US" sz="2156" b="1" dirty="0" smtClean="0"/>
              <a:t>Justice</a:t>
            </a:r>
          </a:p>
          <a:p>
            <a:pPr marL="0" indent="0" algn="ctr" defTabSz="896111">
              <a:lnSpc>
                <a:spcPct val="80000"/>
              </a:lnSpc>
              <a:spcBef>
                <a:spcPts val="500"/>
              </a:spcBef>
              <a:buFont typeface="Arial"/>
              <a:buNone/>
              <a:defRPr sz="1800"/>
            </a:pPr>
            <a:r>
              <a:rPr lang="en-US" sz="1764" dirty="0" smtClean="0"/>
              <a:t>Department of </a:t>
            </a:r>
            <a:r>
              <a:rPr lang="en-US" sz="2156" b="1" dirty="0" smtClean="0"/>
              <a:t>Veterans Affairs</a:t>
            </a:r>
          </a:p>
          <a:p>
            <a:pPr marL="0" indent="0" algn="ctr" defTabSz="896111">
              <a:lnSpc>
                <a:spcPct val="80000"/>
              </a:lnSpc>
              <a:spcBef>
                <a:spcPts val="500"/>
              </a:spcBef>
              <a:buFont typeface="Arial"/>
              <a:buNone/>
              <a:defRPr sz="1800"/>
            </a:pPr>
            <a:r>
              <a:rPr lang="en-US" sz="2156" b="1" dirty="0" smtClean="0"/>
              <a:t>Central Intelligence Agency</a:t>
            </a:r>
          </a:p>
          <a:p>
            <a:pPr marL="0" indent="0" algn="ctr" defTabSz="896111">
              <a:lnSpc>
                <a:spcPct val="80000"/>
              </a:lnSpc>
              <a:spcBef>
                <a:spcPts val="500"/>
              </a:spcBef>
              <a:buFont typeface="Arial"/>
              <a:buNone/>
              <a:defRPr sz="1800"/>
            </a:pPr>
            <a:r>
              <a:rPr lang="en-US" sz="2156" b="1" dirty="0" smtClean="0"/>
              <a:t>Environmental Protection Agency</a:t>
            </a:r>
          </a:p>
          <a:p>
            <a:pPr marL="0" indent="0" algn="ctr" defTabSz="896111">
              <a:lnSpc>
                <a:spcPct val="80000"/>
              </a:lnSpc>
              <a:spcBef>
                <a:spcPts val="500"/>
              </a:spcBef>
              <a:buFont typeface="Arial"/>
              <a:buNone/>
              <a:defRPr sz="1800"/>
            </a:pPr>
            <a:r>
              <a:rPr lang="en-US" sz="2156" b="1" dirty="0" smtClean="0"/>
              <a:t>National Aeronautics and Space Administration</a:t>
            </a:r>
          </a:p>
          <a:p>
            <a:pPr marL="0" indent="0" algn="ctr" defTabSz="896111">
              <a:lnSpc>
                <a:spcPct val="80000"/>
              </a:lnSpc>
              <a:spcBef>
                <a:spcPts val="500"/>
              </a:spcBef>
              <a:buFont typeface="Arial"/>
              <a:buNone/>
              <a:defRPr sz="1800"/>
            </a:pPr>
            <a:r>
              <a:rPr lang="en-US" sz="1764" dirty="0" smtClean="0"/>
              <a:t>Office of the Director of </a:t>
            </a:r>
            <a:r>
              <a:rPr lang="en-US" sz="2156" b="1" dirty="0" smtClean="0"/>
              <a:t>National Intelligence</a:t>
            </a:r>
            <a:endParaRPr lang="en-US" sz="2156" b="1" dirty="0"/>
          </a:p>
        </p:txBody>
      </p:sp>
      <p:pic>
        <p:nvPicPr>
          <p:cNvPr id="6" name="image3.jpg" descr="http://americanbakers.org/wp-content/uploads/2013/05/hhs.jpg"/>
          <p:cNvPicPr/>
          <p:nvPr/>
        </p:nvPicPr>
        <p:blipFill>
          <a:blip r:embed="rId2">
            <a:extLst/>
          </a:blip>
          <a:stretch>
            <a:fillRect/>
          </a:stretch>
        </p:blipFill>
        <p:spPr>
          <a:xfrm>
            <a:off x="1457452" y="3476788"/>
            <a:ext cx="738376" cy="627397"/>
          </a:xfrm>
          <a:prstGeom prst="rect">
            <a:avLst/>
          </a:prstGeom>
          <a:ln w="12700">
            <a:miter lim="400000"/>
          </a:ln>
        </p:spPr>
      </p:pic>
      <p:pic>
        <p:nvPicPr>
          <p:cNvPr id="7" name="image4.jpg" descr="https://encrypted-tbn3.gstatic.com/images?q=tbn:ANd9GcQGzOU-XT8XZWIBUwiPs2jjgixLO3CvrEyNq90lu1dbXJ0BQume"/>
          <p:cNvPicPr/>
          <p:nvPr/>
        </p:nvPicPr>
        <p:blipFill>
          <a:blip r:embed="rId3">
            <a:extLst/>
          </a:blip>
          <a:stretch>
            <a:fillRect/>
          </a:stretch>
        </p:blipFill>
        <p:spPr>
          <a:xfrm>
            <a:off x="393321" y="2746131"/>
            <a:ext cx="722754" cy="623371"/>
          </a:xfrm>
          <a:prstGeom prst="rect">
            <a:avLst/>
          </a:prstGeom>
          <a:ln w="12700">
            <a:miter lim="400000"/>
          </a:ln>
        </p:spPr>
      </p:pic>
      <p:pic>
        <p:nvPicPr>
          <p:cNvPr id="8" name="image5.png" descr="http://images.wikia.com/psychology/images/3/37/USDA_logo.png"/>
          <p:cNvPicPr/>
          <p:nvPr/>
        </p:nvPicPr>
        <p:blipFill>
          <a:blip r:embed="rId4">
            <a:extLst/>
          </a:blip>
          <a:stretch>
            <a:fillRect/>
          </a:stretch>
        </p:blipFill>
        <p:spPr>
          <a:xfrm>
            <a:off x="7617952" y="5124277"/>
            <a:ext cx="824814" cy="419445"/>
          </a:xfrm>
          <a:prstGeom prst="rect">
            <a:avLst/>
          </a:prstGeom>
          <a:ln w="12700">
            <a:miter lim="400000"/>
          </a:ln>
        </p:spPr>
      </p:pic>
      <p:pic>
        <p:nvPicPr>
          <p:cNvPr id="9" name="image6.gif" descr="http://washington.uli.org/wp-content/uploads/2012/05/DOD.2.gif"/>
          <p:cNvPicPr/>
          <p:nvPr/>
        </p:nvPicPr>
        <p:blipFill>
          <a:blip r:embed="rId5">
            <a:extLst/>
          </a:blip>
          <a:stretch>
            <a:fillRect/>
          </a:stretch>
        </p:blipFill>
        <p:spPr>
          <a:xfrm>
            <a:off x="395155" y="4228893"/>
            <a:ext cx="720920" cy="720920"/>
          </a:xfrm>
          <a:prstGeom prst="rect">
            <a:avLst/>
          </a:prstGeom>
          <a:ln w="12700">
            <a:miter lim="400000"/>
          </a:ln>
        </p:spPr>
      </p:pic>
      <p:pic>
        <p:nvPicPr>
          <p:cNvPr id="10" name="image7.jpg" descr="http://www.citizensforethics.org/page/-/images/user_uploads/Dept_of_Education_Logo.jpg"/>
          <p:cNvPicPr/>
          <p:nvPr/>
        </p:nvPicPr>
        <p:blipFill>
          <a:blip r:embed="rId6">
            <a:extLst/>
          </a:blip>
          <a:stretch>
            <a:fillRect/>
          </a:stretch>
        </p:blipFill>
        <p:spPr>
          <a:xfrm>
            <a:off x="7086600" y="3515592"/>
            <a:ext cx="733271" cy="615275"/>
          </a:xfrm>
          <a:prstGeom prst="rect">
            <a:avLst/>
          </a:prstGeom>
          <a:ln w="12700">
            <a:miter lim="400000"/>
          </a:ln>
        </p:spPr>
      </p:pic>
      <p:pic>
        <p:nvPicPr>
          <p:cNvPr id="11" name="image8.jpg" descr="http://ncmir.ucsd.edu/images/doe-logo.png"/>
          <p:cNvPicPr/>
          <p:nvPr/>
        </p:nvPicPr>
        <p:blipFill>
          <a:blip r:embed="rId7">
            <a:extLst/>
          </a:blip>
          <a:stretch>
            <a:fillRect/>
          </a:stretch>
        </p:blipFill>
        <p:spPr>
          <a:xfrm>
            <a:off x="7086600" y="4278307"/>
            <a:ext cx="743791" cy="631822"/>
          </a:xfrm>
          <a:prstGeom prst="rect">
            <a:avLst/>
          </a:prstGeom>
          <a:ln w="12700">
            <a:miter lim="400000"/>
          </a:ln>
        </p:spPr>
      </p:pic>
      <p:pic>
        <p:nvPicPr>
          <p:cNvPr id="12" name="image9.jpg" descr="DHS logo"/>
          <p:cNvPicPr/>
          <p:nvPr/>
        </p:nvPicPr>
        <p:blipFill>
          <a:blip r:embed="rId8">
            <a:extLst/>
          </a:blip>
          <a:stretch>
            <a:fillRect/>
          </a:stretch>
        </p:blipFill>
        <p:spPr>
          <a:xfrm>
            <a:off x="1457452" y="4278307"/>
            <a:ext cx="738376" cy="622088"/>
          </a:xfrm>
          <a:prstGeom prst="rect">
            <a:avLst/>
          </a:prstGeom>
          <a:ln w="12700">
            <a:miter lim="400000"/>
          </a:ln>
        </p:spPr>
      </p:pic>
      <p:pic>
        <p:nvPicPr>
          <p:cNvPr id="13" name="image10.png" descr="http://www.clker.com/cliparts/7/d/0/c/12517963451487469754US-Department-Of-Justice-Seal.svg.hi.png"/>
          <p:cNvPicPr/>
          <p:nvPr/>
        </p:nvPicPr>
        <p:blipFill>
          <a:blip r:embed="rId9">
            <a:extLst/>
          </a:blip>
          <a:stretch>
            <a:fillRect/>
          </a:stretch>
        </p:blipFill>
        <p:spPr>
          <a:xfrm>
            <a:off x="7086600" y="2581902"/>
            <a:ext cx="767742" cy="653171"/>
          </a:xfrm>
          <a:prstGeom prst="rect">
            <a:avLst/>
          </a:prstGeom>
          <a:ln w="12700">
            <a:miter lim="400000"/>
          </a:ln>
        </p:spPr>
      </p:pic>
      <p:pic>
        <p:nvPicPr>
          <p:cNvPr id="14" name="image11.jpg" descr="https://encrypted-tbn0.gstatic.com/images?q=tbn:ANd9GcSAzjIoWAaomPwFY-DOrdTloJl97p-ZqgCe3mVukdanxcmSN6e5"/>
          <p:cNvPicPr/>
          <p:nvPr/>
        </p:nvPicPr>
        <p:blipFill>
          <a:blip r:embed="rId10">
            <a:extLst/>
          </a:blip>
          <a:stretch>
            <a:fillRect/>
          </a:stretch>
        </p:blipFill>
        <p:spPr>
          <a:xfrm>
            <a:off x="8063737" y="2581902"/>
            <a:ext cx="758058" cy="651379"/>
          </a:xfrm>
          <a:prstGeom prst="rect">
            <a:avLst/>
          </a:prstGeom>
          <a:ln w="12700">
            <a:miter lim="400000"/>
          </a:ln>
        </p:spPr>
      </p:pic>
      <p:pic>
        <p:nvPicPr>
          <p:cNvPr id="15" name="image12.png" descr="http://www.ienearth.org/wp-content/uploads/2013/01/epa-logo.png"/>
          <p:cNvPicPr/>
          <p:nvPr/>
        </p:nvPicPr>
        <p:blipFill>
          <a:blip r:embed="rId11">
            <a:extLst/>
          </a:blip>
          <a:stretch>
            <a:fillRect/>
          </a:stretch>
        </p:blipFill>
        <p:spPr>
          <a:xfrm>
            <a:off x="1457452" y="2727668"/>
            <a:ext cx="699842" cy="576271"/>
          </a:xfrm>
          <a:prstGeom prst="rect">
            <a:avLst/>
          </a:prstGeom>
          <a:ln w="12700">
            <a:miter lim="400000"/>
          </a:ln>
        </p:spPr>
      </p:pic>
      <p:pic>
        <p:nvPicPr>
          <p:cNvPr id="16" name="image13.gif" descr="http://upload.wikimedia.org/wikipedia/commons/2/25/Nasa-logo.gif"/>
          <p:cNvPicPr/>
          <p:nvPr/>
        </p:nvPicPr>
        <p:blipFill>
          <a:blip r:embed="rId12">
            <a:extLst/>
          </a:blip>
          <a:stretch>
            <a:fillRect/>
          </a:stretch>
        </p:blipFill>
        <p:spPr>
          <a:xfrm>
            <a:off x="304800" y="3496345"/>
            <a:ext cx="899797" cy="588285"/>
          </a:xfrm>
          <a:prstGeom prst="rect">
            <a:avLst/>
          </a:prstGeom>
          <a:ln w="12700">
            <a:miter lim="400000"/>
          </a:ln>
        </p:spPr>
      </p:pic>
      <p:pic>
        <p:nvPicPr>
          <p:cNvPr id="17" name="image14.jpg" descr="http://t2.gstatic.com/images?q=tbn:ANd9GcT_LkN-Gfi2vidJcKmdTjqIBIpj5jOrkeYiO0uheo1s7yFOisXwfw"/>
          <p:cNvPicPr/>
          <p:nvPr/>
        </p:nvPicPr>
        <p:blipFill>
          <a:blip r:embed="rId13">
            <a:extLst/>
          </a:blip>
          <a:stretch>
            <a:fillRect/>
          </a:stretch>
        </p:blipFill>
        <p:spPr>
          <a:xfrm>
            <a:off x="8131637" y="4296579"/>
            <a:ext cx="690157" cy="603816"/>
          </a:xfrm>
          <a:prstGeom prst="rect">
            <a:avLst/>
          </a:prstGeom>
          <a:ln w="12700">
            <a:miter lim="400000"/>
          </a:ln>
        </p:spPr>
      </p:pic>
      <p:pic>
        <p:nvPicPr>
          <p:cNvPr id="18" name="image15.png" descr="http://images4.wikia.nocookie.net/__cb20120118200245/callofduty/images/e/ea/Emblem-CIA.png"/>
          <p:cNvPicPr/>
          <p:nvPr/>
        </p:nvPicPr>
        <p:blipFill>
          <a:blip r:embed="rId14">
            <a:extLst/>
          </a:blip>
          <a:stretch>
            <a:fillRect/>
          </a:stretch>
        </p:blipFill>
        <p:spPr>
          <a:xfrm>
            <a:off x="8063737" y="3450375"/>
            <a:ext cx="892715" cy="745708"/>
          </a:xfrm>
          <a:prstGeom prst="rect">
            <a:avLst/>
          </a:prstGeom>
          <a:ln w="12700">
            <a:miter lim="400000"/>
          </a:ln>
        </p:spPr>
      </p:pic>
    </p:spTree>
    <p:extLst>
      <p:ext uri="{BB962C8B-B14F-4D97-AF65-F5344CB8AC3E}">
        <p14:creationId xmlns:p14="http://schemas.microsoft.com/office/powerpoint/2010/main" val="3451136380"/>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23"/>
          <p:cNvSpPr>
            <a:spLocks noGrp="1"/>
          </p:cNvSpPr>
          <p:nvPr>
            <p:ph type="title"/>
          </p:nvPr>
        </p:nvSpPr>
        <p:spPr>
          <a:xfrm>
            <a:off x="457200" y="20638"/>
            <a:ext cx="8229600" cy="1264029"/>
          </a:xfrm>
          <a:prstGeom prst="rect">
            <a:avLst/>
          </a:prstGeom>
        </p:spPr>
        <p:txBody>
          <a:bodyPr>
            <a:noAutofit/>
          </a:bodyPr>
          <a:lstStyle/>
          <a:p>
            <a:pPr lvl="0" defTabSz="365760">
              <a:defRPr sz="1800"/>
            </a:pPr>
            <a:r>
              <a:rPr sz="3200" dirty="0"/>
              <a:t/>
            </a:r>
            <a:br>
              <a:rPr sz="3200" dirty="0"/>
            </a:br>
            <a:r>
              <a:rPr lang="en-US" sz="3200" b="1" dirty="0" smtClean="0"/>
              <a:t>Interagency Working Group on Neuroscience</a:t>
            </a:r>
            <a:r>
              <a:rPr sz="3200" b="1" dirty="0"/>
              <a:t/>
            </a:r>
            <a:br>
              <a:rPr sz="3200" b="1" dirty="0"/>
            </a:br>
            <a:r>
              <a:rPr sz="3200" b="1" dirty="0">
                <a:solidFill>
                  <a:srgbClr val="FFFFFF"/>
                </a:solidFill>
              </a:rPr>
              <a:t> </a:t>
            </a:r>
            <a:r>
              <a:rPr lang="en-US" sz="2400" b="1" dirty="0" smtClean="0">
                <a:solidFill>
                  <a:schemeClr val="bg1">
                    <a:lumMod val="50000"/>
                  </a:schemeClr>
                </a:solidFill>
              </a:rPr>
              <a:t>Representation of the Executive Office of the President</a:t>
            </a:r>
            <a:r>
              <a:rPr sz="2400" b="1" dirty="0">
                <a:solidFill>
                  <a:schemeClr val="tx1"/>
                </a:solidFill>
              </a:rPr>
              <a:t/>
            </a:r>
            <a:br>
              <a:rPr sz="2400" b="1" dirty="0">
                <a:solidFill>
                  <a:schemeClr val="tx1"/>
                </a:solidFill>
              </a:rPr>
            </a:br>
            <a:endParaRPr sz="2400" b="1" dirty="0">
              <a:solidFill>
                <a:schemeClr val="tx1"/>
              </a:solidFill>
            </a:endParaRPr>
          </a:p>
        </p:txBody>
      </p:sp>
      <p:sp>
        <p:nvSpPr>
          <p:cNvPr id="7" name="Shape 141"/>
          <p:cNvSpPr txBox="1">
            <a:spLocks/>
          </p:cNvSpPr>
          <p:nvPr/>
        </p:nvSpPr>
        <p:spPr>
          <a:xfrm>
            <a:off x="457200" y="1600200"/>
            <a:ext cx="8229600" cy="49790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80000"/>
              </a:lnSpc>
              <a:buFont typeface="Arial"/>
              <a:buNone/>
              <a:defRPr sz="1800"/>
            </a:pPr>
            <a:endParaRPr lang="en-US" sz="1800" dirty="0" smtClean="0">
              <a:solidFill>
                <a:srgbClr val="FFFFFF"/>
              </a:solidFill>
            </a:endParaRPr>
          </a:p>
          <a:p>
            <a:pPr marL="0" indent="0" algn="ctr">
              <a:lnSpc>
                <a:spcPct val="80000"/>
              </a:lnSpc>
              <a:buFont typeface="Arial"/>
              <a:buNone/>
              <a:defRPr sz="1800"/>
            </a:pPr>
            <a:endParaRPr lang="en-US" sz="1800" dirty="0" smtClean="0">
              <a:solidFill>
                <a:srgbClr val="33CCFF"/>
              </a:solidFill>
            </a:endParaRPr>
          </a:p>
          <a:p>
            <a:pPr marL="0" indent="0" algn="ctr">
              <a:lnSpc>
                <a:spcPct val="80000"/>
              </a:lnSpc>
              <a:buFont typeface="Arial"/>
              <a:buNone/>
              <a:defRPr sz="1800"/>
            </a:pPr>
            <a:endParaRPr lang="en-US" sz="1800" dirty="0" smtClean="0">
              <a:solidFill>
                <a:srgbClr val="33CCFF"/>
              </a:solidFill>
            </a:endParaRPr>
          </a:p>
          <a:p>
            <a:pPr marL="0" indent="0" algn="ctr">
              <a:lnSpc>
                <a:spcPct val="80000"/>
              </a:lnSpc>
              <a:buFont typeface="Arial"/>
              <a:buNone/>
              <a:defRPr sz="1800"/>
            </a:pPr>
            <a:endParaRPr lang="en-US" sz="1800" dirty="0" smtClean="0">
              <a:solidFill>
                <a:srgbClr val="33CCFF"/>
              </a:solidFill>
            </a:endParaRPr>
          </a:p>
          <a:p>
            <a:pPr marL="0" indent="0" algn="ctr">
              <a:lnSpc>
                <a:spcPct val="80000"/>
              </a:lnSpc>
              <a:buFont typeface="Arial"/>
              <a:buNone/>
              <a:defRPr sz="1800"/>
            </a:pPr>
            <a:endParaRPr lang="en-US" sz="1800" dirty="0" smtClean="0">
              <a:solidFill>
                <a:srgbClr val="33CCFF"/>
              </a:solidFill>
            </a:endParaRPr>
          </a:p>
          <a:p>
            <a:pPr marL="0" indent="0" algn="ctr">
              <a:lnSpc>
                <a:spcPct val="80000"/>
              </a:lnSpc>
              <a:buFont typeface="Arial"/>
              <a:buNone/>
              <a:defRPr sz="1800"/>
            </a:pPr>
            <a:endParaRPr lang="en-US" sz="1800" dirty="0" smtClean="0">
              <a:solidFill>
                <a:srgbClr val="33CCFF"/>
              </a:solidFill>
            </a:endParaRPr>
          </a:p>
          <a:p>
            <a:pPr marL="0" indent="0" algn="ctr">
              <a:lnSpc>
                <a:spcPct val="80000"/>
              </a:lnSpc>
              <a:buFont typeface="Arial"/>
              <a:buNone/>
              <a:defRPr sz="1800"/>
            </a:pPr>
            <a:endParaRPr lang="en-US" sz="1800" dirty="0" smtClean="0">
              <a:solidFill>
                <a:srgbClr val="33CCFF"/>
              </a:solidFill>
            </a:endParaRPr>
          </a:p>
          <a:p>
            <a:pPr marL="0" indent="0" algn="ctr">
              <a:lnSpc>
                <a:spcPct val="80000"/>
              </a:lnSpc>
              <a:buFont typeface="Arial"/>
              <a:buNone/>
              <a:defRPr sz="1800"/>
            </a:pPr>
            <a:endParaRPr lang="en-US" sz="1800" dirty="0" smtClean="0">
              <a:solidFill>
                <a:srgbClr val="33CCFF"/>
              </a:solidFill>
            </a:endParaRPr>
          </a:p>
          <a:p>
            <a:pPr marL="0" indent="0" algn="ctr">
              <a:lnSpc>
                <a:spcPct val="80000"/>
              </a:lnSpc>
              <a:spcBef>
                <a:spcPts val="500"/>
              </a:spcBef>
              <a:buFont typeface="Arial"/>
              <a:buNone/>
              <a:defRPr sz="1800"/>
            </a:pPr>
            <a:r>
              <a:rPr lang="en-US" sz="1800" dirty="0" smtClean="0"/>
              <a:t>Office of </a:t>
            </a:r>
            <a:r>
              <a:rPr lang="en-US" sz="2200" b="1" dirty="0" smtClean="0"/>
              <a:t>Science and Technology Policy</a:t>
            </a:r>
            <a:endParaRPr lang="en-US" sz="2200" dirty="0" smtClean="0"/>
          </a:p>
          <a:p>
            <a:pPr marL="0" indent="0" algn="ctr">
              <a:lnSpc>
                <a:spcPct val="80000"/>
              </a:lnSpc>
              <a:spcBef>
                <a:spcPts val="500"/>
              </a:spcBef>
              <a:buFont typeface="Arial"/>
              <a:buNone/>
              <a:defRPr sz="1800"/>
            </a:pPr>
            <a:r>
              <a:rPr lang="en-US" sz="1800" dirty="0" smtClean="0"/>
              <a:t>Office of </a:t>
            </a:r>
            <a:r>
              <a:rPr lang="en-US" sz="2200" b="1" dirty="0" smtClean="0"/>
              <a:t>Management and Budget,</a:t>
            </a:r>
          </a:p>
          <a:p>
            <a:pPr marL="0" indent="0" algn="ctr">
              <a:lnSpc>
                <a:spcPct val="80000"/>
              </a:lnSpc>
              <a:spcBef>
                <a:spcPts val="500"/>
              </a:spcBef>
              <a:buFont typeface="Arial"/>
              <a:buNone/>
              <a:defRPr sz="1800"/>
            </a:pPr>
            <a:r>
              <a:rPr lang="en-US" sz="1800" dirty="0" smtClean="0"/>
              <a:t>Office of </a:t>
            </a:r>
            <a:r>
              <a:rPr lang="en-US" sz="2200" b="1" dirty="0" smtClean="0"/>
              <a:t>National Drug Control Policy</a:t>
            </a:r>
            <a:endParaRPr lang="en-US" sz="1800" dirty="0" smtClean="0"/>
          </a:p>
          <a:p>
            <a:pPr marL="0" indent="0" algn="ctr">
              <a:lnSpc>
                <a:spcPct val="80000"/>
              </a:lnSpc>
              <a:buFont typeface="Arial"/>
              <a:buNone/>
              <a:defRPr sz="1800"/>
            </a:pPr>
            <a:endParaRPr lang="en-US" sz="1800" dirty="0" smtClean="0"/>
          </a:p>
          <a:p>
            <a:pPr marL="0" indent="0" algn="ctr">
              <a:lnSpc>
                <a:spcPct val="80000"/>
              </a:lnSpc>
              <a:spcBef>
                <a:spcPts val="400"/>
              </a:spcBef>
              <a:buFont typeface="Arial"/>
              <a:buNone/>
              <a:defRPr sz="1800"/>
            </a:pPr>
            <a:r>
              <a:rPr lang="en-US" sz="1800" dirty="0" smtClean="0"/>
              <a:t>Other Executive organizations,</a:t>
            </a:r>
          </a:p>
          <a:p>
            <a:pPr marL="0" indent="0" algn="ctr">
              <a:lnSpc>
                <a:spcPct val="80000"/>
              </a:lnSpc>
              <a:spcBef>
                <a:spcPts val="400"/>
              </a:spcBef>
              <a:buFont typeface="Arial"/>
              <a:buNone/>
              <a:defRPr sz="1800"/>
            </a:pPr>
            <a:r>
              <a:rPr lang="en-US" sz="1800" dirty="0" smtClean="0"/>
              <a:t>departments, and agencies as the Co-chairs may, from time to time, designate</a:t>
            </a:r>
            <a:endParaRPr lang="en-US" sz="1800" dirty="0"/>
          </a:p>
        </p:txBody>
      </p:sp>
      <p:pic>
        <p:nvPicPr>
          <p:cNvPr id="8" name="image16.png" descr="https://www.novainfosec.com/wp-content/uploads/2012/10/omb-logo1.png"/>
          <p:cNvPicPr/>
          <p:nvPr/>
        </p:nvPicPr>
        <p:blipFill>
          <a:blip r:embed="rId2">
            <a:extLst/>
          </a:blip>
          <a:stretch>
            <a:fillRect/>
          </a:stretch>
        </p:blipFill>
        <p:spPr>
          <a:xfrm>
            <a:off x="1371600" y="1793875"/>
            <a:ext cx="1482725" cy="1482725"/>
          </a:xfrm>
          <a:prstGeom prst="rect">
            <a:avLst/>
          </a:prstGeom>
          <a:ln w="12700">
            <a:miter lim="400000"/>
          </a:ln>
        </p:spPr>
      </p:pic>
      <p:pic>
        <p:nvPicPr>
          <p:cNvPr id="9" name="image17.png" descr="OSTP_logo"/>
          <p:cNvPicPr/>
          <p:nvPr/>
        </p:nvPicPr>
        <p:blipFill>
          <a:blip r:embed="rId3">
            <a:extLst/>
          </a:blip>
          <a:stretch>
            <a:fillRect/>
          </a:stretch>
        </p:blipFill>
        <p:spPr>
          <a:xfrm>
            <a:off x="3865562" y="1765300"/>
            <a:ext cx="1524001" cy="1471613"/>
          </a:xfrm>
          <a:prstGeom prst="rect">
            <a:avLst/>
          </a:prstGeom>
          <a:ln w="12700">
            <a:miter lim="400000"/>
          </a:ln>
        </p:spPr>
      </p:pic>
      <p:pic>
        <p:nvPicPr>
          <p:cNvPr id="10" name="image18.png" descr="http://www.usada.org/uploads/ondcp.png"/>
          <p:cNvPicPr/>
          <p:nvPr/>
        </p:nvPicPr>
        <p:blipFill>
          <a:blip r:embed="rId4">
            <a:extLst/>
          </a:blip>
          <a:stretch>
            <a:fillRect/>
          </a:stretch>
        </p:blipFill>
        <p:spPr>
          <a:xfrm>
            <a:off x="6400800" y="1793875"/>
            <a:ext cx="1524000" cy="1443038"/>
          </a:xfrm>
          <a:prstGeom prst="rect">
            <a:avLst/>
          </a:prstGeom>
          <a:ln w="12700">
            <a:miter lim="400000"/>
          </a:ln>
        </p:spPr>
      </p:pic>
    </p:spTree>
    <p:extLst>
      <p:ext uri="{BB962C8B-B14F-4D97-AF65-F5344CB8AC3E}">
        <p14:creationId xmlns:p14="http://schemas.microsoft.com/office/powerpoint/2010/main" val="548790490"/>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23"/>
          <p:cNvSpPr>
            <a:spLocks noGrp="1"/>
          </p:cNvSpPr>
          <p:nvPr>
            <p:ph type="title"/>
          </p:nvPr>
        </p:nvSpPr>
        <p:spPr>
          <a:xfrm>
            <a:off x="457200" y="20638"/>
            <a:ext cx="8229600" cy="1264029"/>
          </a:xfrm>
          <a:prstGeom prst="rect">
            <a:avLst/>
          </a:prstGeom>
        </p:spPr>
        <p:txBody>
          <a:bodyPr>
            <a:noAutofit/>
          </a:bodyPr>
          <a:lstStyle/>
          <a:p>
            <a:pPr lvl="0" defTabSz="365760">
              <a:defRPr sz="1800"/>
            </a:pPr>
            <a:r>
              <a:rPr sz="3200" dirty="0"/>
              <a:t/>
            </a:r>
            <a:br>
              <a:rPr sz="3200" dirty="0"/>
            </a:br>
            <a:r>
              <a:rPr lang="en-US" sz="3200" b="1" dirty="0" smtClean="0"/>
              <a:t>Interagency Working Group on Neuroscience</a:t>
            </a:r>
            <a:r>
              <a:rPr sz="3200" b="1" dirty="0"/>
              <a:t/>
            </a:r>
            <a:br>
              <a:rPr sz="3200" b="1" dirty="0"/>
            </a:br>
            <a:r>
              <a:rPr sz="3200" b="1" dirty="0">
                <a:solidFill>
                  <a:srgbClr val="FFFFFF"/>
                </a:solidFill>
              </a:rPr>
              <a:t> </a:t>
            </a:r>
            <a:r>
              <a:rPr lang="en-US" sz="3200" b="1" dirty="0" smtClean="0">
                <a:solidFill>
                  <a:schemeClr val="bg1">
                    <a:lumMod val="50000"/>
                  </a:schemeClr>
                </a:solidFill>
              </a:rPr>
              <a:t>Mission</a:t>
            </a:r>
            <a:r>
              <a:rPr sz="3200" b="1" dirty="0">
                <a:solidFill>
                  <a:schemeClr val="tx1"/>
                </a:solidFill>
              </a:rPr>
              <a:t/>
            </a:r>
            <a:br>
              <a:rPr sz="3200" b="1" dirty="0">
                <a:solidFill>
                  <a:schemeClr val="tx1"/>
                </a:solidFill>
              </a:rPr>
            </a:br>
            <a:endParaRPr sz="3200" b="1" dirty="0">
              <a:solidFill>
                <a:schemeClr val="tx1"/>
              </a:solidFill>
            </a:endParaRPr>
          </a:p>
        </p:txBody>
      </p:sp>
      <p:sp>
        <p:nvSpPr>
          <p:cNvPr id="12" name="Shape 148"/>
          <p:cNvSpPr txBox="1">
            <a:spLocks/>
          </p:cNvSpPr>
          <p:nvPr/>
        </p:nvSpPr>
        <p:spPr>
          <a:xfrm>
            <a:off x="457200" y="1600200"/>
            <a:ext cx="8229600" cy="5029200"/>
          </a:xfrm>
          <a:prstGeom prst="rect">
            <a:avLst/>
          </a:prstGeom>
        </p:spPr>
        <p:txBody>
          <a:bodyPr vert="horz" lIns="182879" tIns="182879" rIns="182879" bIns="182879"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96111">
              <a:spcBef>
                <a:spcPts val="1100"/>
              </a:spcBef>
              <a:buFont typeface="Arial"/>
              <a:buNone/>
              <a:defRPr sz="1800"/>
            </a:pPr>
            <a:r>
              <a:rPr lang="en-US" sz="2156" smtClean="0">
                <a:solidFill>
                  <a:srgbClr val="000000"/>
                </a:solidFill>
              </a:rPr>
              <a:t>Coordinate activities in neuroscience research across the Federal government with a focus on the fundamental understanding of learning, brain development, and plasticity, and applications to brain health and recovery. </a:t>
            </a:r>
          </a:p>
          <a:p>
            <a:pPr marL="0" indent="0" defTabSz="896111">
              <a:buFont typeface="Arial"/>
              <a:buNone/>
              <a:defRPr sz="1800"/>
            </a:pPr>
            <a:endParaRPr lang="en-US" sz="2156" smtClean="0">
              <a:solidFill>
                <a:srgbClr val="33CCFF"/>
              </a:solidFill>
            </a:endParaRPr>
          </a:p>
          <a:p>
            <a:pPr marL="0" indent="0" defTabSz="896111">
              <a:spcBef>
                <a:spcPts val="500"/>
              </a:spcBef>
              <a:buFont typeface="Arial"/>
              <a:buNone/>
              <a:defRPr sz="1800"/>
            </a:pPr>
            <a:r>
              <a:rPr lang="en-US" sz="2156" b="1" smtClean="0">
                <a:solidFill>
                  <a:srgbClr val="000000"/>
                </a:solidFill>
              </a:rPr>
              <a:t>Enhance Federal efforts related to: </a:t>
            </a:r>
          </a:p>
          <a:p>
            <a:pPr marL="231028" indent="-231028" defTabSz="896111">
              <a:spcBef>
                <a:spcPts val="500"/>
              </a:spcBef>
              <a:buClr>
                <a:srgbClr val="4F81BD"/>
              </a:buClr>
              <a:defRPr sz="1800"/>
            </a:pPr>
            <a:r>
              <a:rPr lang="en-US" sz="2156" smtClean="0">
                <a:solidFill>
                  <a:srgbClr val="000000"/>
                </a:solidFill>
              </a:rPr>
              <a:t>Improving our understanding of learning and cognition and applying that to improvements in education and other areas</a:t>
            </a:r>
          </a:p>
          <a:p>
            <a:pPr marL="231028" indent="-231028" defTabSz="896111">
              <a:spcBef>
                <a:spcPts val="500"/>
              </a:spcBef>
              <a:buClr>
                <a:srgbClr val="4F81BD"/>
              </a:buClr>
              <a:defRPr sz="1800"/>
            </a:pPr>
            <a:r>
              <a:rPr lang="en-US" sz="2156" smtClean="0">
                <a:solidFill>
                  <a:srgbClr val="000000"/>
                </a:solidFill>
              </a:rPr>
              <a:t>Improving our understanding of a variety of neurological conditions and injuries </a:t>
            </a:r>
          </a:p>
          <a:p>
            <a:pPr marL="231028" indent="-231028" defTabSz="896111">
              <a:spcBef>
                <a:spcPts val="500"/>
              </a:spcBef>
              <a:buClr>
                <a:srgbClr val="4F81BD"/>
              </a:buClr>
              <a:defRPr sz="1800"/>
            </a:pPr>
            <a:r>
              <a:rPr lang="en-US" sz="2156" smtClean="0">
                <a:solidFill>
                  <a:srgbClr val="000000"/>
                </a:solidFill>
              </a:rPr>
              <a:t>Developing appropriate resources, tools, techniques, interventions, and therapies to assist in research, treatment, and recovery</a:t>
            </a:r>
            <a:endParaRPr lang="en-US" sz="2156" dirty="0">
              <a:solidFill>
                <a:srgbClr val="000000"/>
              </a:solidFill>
            </a:endParaRPr>
          </a:p>
        </p:txBody>
      </p:sp>
    </p:spTree>
    <p:extLst>
      <p:ext uri="{BB962C8B-B14F-4D97-AF65-F5344CB8AC3E}">
        <p14:creationId xmlns:p14="http://schemas.microsoft.com/office/powerpoint/2010/main" val="1919196100"/>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hape 123"/>
          <p:cNvSpPr>
            <a:spLocks noGrp="1"/>
          </p:cNvSpPr>
          <p:nvPr>
            <p:ph type="title"/>
          </p:nvPr>
        </p:nvSpPr>
        <p:spPr>
          <a:xfrm>
            <a:off x="457200" y="20638"/>
            <a:ext cx="8229600" cy="1264029"/>
          </a:xfrm>
          <a:prstGeom prst="rect">
            <a:avLst/>
          </a:prstGeom>
        </p:spPr>
        <p:txBody>
          <a:bodyPr>
            <a:noAutofit/>
          </a:bodyPr>
          <a:lstStyle/>
          <a:p>
            <a:pPr lvl="0" defTabSz="365760">
              <a:defRPr sz="1800"/>
            </a:pPr>
            <a:r>
              <a:rPr sz="3200" dirty="0"/>
              <a:t/>
            </a:r>
            <a:br>
              <a:rPr sz="3200" dirty="0"/>
            </a:br>
            <a:r>
              <a:rPr lang="en-US" sz="3200" b="1" dirty="0" smtClean="0"/>
              <a:t>Interagency Working Group on Neuroscience</a:t>
            </a:r>
            <a:r>
              <a:rPr sz="3200" b="1" dirty="0"/>
              <a:t/>
            </a:r>
            <a:br>
              <a:rPr sz="3200" b="1" dirty="0"/>
            </a:br>
            <a:r>
              <a:rPr sz="3200" b="1" dirty="0">
                <a:solidFill>
                  <a:srgbClr val="FFFFFF"/>
                </a:solidFill>
              </a:rPr>
              <a:t> </a:t>
            </a:r>
            <a:r>
              <a:rPr lang="en-US" sz="3200" b="1" dirty="0" smtClean="0">
                <a:solidFill>
                  <a:schemeClr val="bg1">
                    <a:lumMod val="50000"/>
                  </a:schemeClr>
                </a:solidFill>
              </a:rPr>
              <a:t>Progress to Date</a:t>
            </a:r>
            <a:r>
              <a:rPr sz="3200" b="1" dirty="0">
                <a:solidFill>
                  <a:schemeClr val="tx1"/>
                </a:solidFill>
              </a:rPr>
              <a:t/>
            </a:r>
            <a:br>
              <a:rPr sz="3200" b="1" dirty="0">
                <a:solidFill>
                  <a:schemeClr val="tx1"/>
                </a:solidFill>
              </a:rPr>
            </a:br>
            <a:endParaRPr sz="3200" b="1" dirty="0">
              <a:solidFill>
                <a:schemeClr val="tx1"/>
              </a:solidFill>
            </a:endParaRPr>
          </a:p>
        </p:txBody>
      </p:sp>
      <p:sp>
        <p:nvSpPr>
          <p:cNvPr id="4" name="Shape 153"/>
          <p:cNvSpPr txBox="1">
            <a:spLocks/>
          </p:cNvSpPr>
          <p:nvPr/>
        </p:nvSpPr>
        <p:spPr>
          <a:xfrm>
            <a:off x="457200" y="1600200"/>
            <a:ext cx="84582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500"/>
              </a:spcBef>
              <a:buFont typeface="Arial"/>
              <a:buNone/>
              <a:defRPr sz="1800"/>
            </a:pPr>
            <a:r>
              <a:rPr lang="en-US" sz="2200" smtClean="0">
                <a:solidFill>
                  <a:srgbClr val="000000"/>
                </a:solidFill>
              </a:rPr>
              <a:t>Identified broad areas of interest for further engagement:</a:t>
            </a:r>
            <a:endParaRPr lang="en-US" sz="2400" smtClean="0">
              <a:solidFill>
                <a:srgbClr val="000000"/>
              </a:solidFill>
            </a:endParaRPr>
          </a:p>
          <a:p>
            <a:pPr marL="0" indent="0">
              <a:lnSpc>
                <a:spcPct val="90000"/>
              </a:lnSpc>
              <a:spcBef>
                <a:spcPts val="500"/>
              </a:spcBef>
              <a:buFont typeface="Arial"/>
              <a:buNone/>
              <a:defRPr sz="1800"/>
            </a:pPr>
            <a:r>
              <a:rPr lang="en-US" sz="2200" smtClean="0">
                <a:solidFill>
                  <a:srgbClr val="000000"/>
                </a:solidFill>
              </a:rPr>
              <a:t> </a:t>
            </a:r>
            <a:endParaRPr lang="en-US" sz="2900" smtClean="0">
              <a:solidFill>
                <a:srgbClr val="000000"/>
              </a:solidFill>
            </a:endParaRPr>
          </a:p>
          <a:p>
            <a:pPr marL="0" lvl="1" indent="400050">
              <a:lnSpc>
                <a:spcPct val="90000"/>
              </a:lnSpc>
              <a:spcBef>
                <a:spcPts val="400"/>
              </a:spcBef>
              <a:buFont typeface="Arial"/>
              <a:buNone/>
              <a:defRPr sz="1800"/>
            </a:pPr>
            <a:r>
              <a:rPr lang="en-US" sz="1800" smtClean="0">
                <a:solidFill>
                  <a:srgbClr val="000000"/>
                </a:solidFill>
              </a:rPr>
              <a:t>Understanding and treating </a:t>
            </a:r>
            <a:r>
              <a:rPr lang="en-US" sz="1800" b="1" smtClean="0">
                <a:solidFill>
                  <a:srgbClr val="000000"/>
                </a:solidFill>
              </a:rPr>
              <a:t>brain diseases, disorders, and traumas</a:t>
            </a:r>
            <a:endParaRPr lang="en-US" sz="2500" smtClean="0">
              <a:solidFill>
                <a:srgbClr val="000000"/>
              </a:solidFill>
            </a:endParaRPr>
          </a:p>
          <a:p>
            <a:pPr marL="0" lvl="1" indent="400050">
              <a:lnSpc>
                <a:spcPct val="90000"/>
              </a:lnSpc>
              <a:spcBef>
                <a:spcPts val="400"/>
              </a:spcBef>
              <a:buFont typeface="Arial"/>
              <a:buNone/>
              <a:defRPr sz="1800"/>
            </a:pPr>
            <a:r>
              <a:rPr lang="en-US" sz="1800" smtClean="0">
                <a:solidFill>
                  <a:srgbClr val="000000"/>
                </a:solidFill>
              </a:rPr>
              <a:t> </a:t>
            </a:r>
            <a:endParaRPr lang="en-US" sz="2500" smtClean="0">
              <a:solidFill>
                <a:srgbClr val="000000"/>
              </a:solidFill>
            </a:endParaRPr>
          </a:p>
          <a:p>
            <a:pPr marL="0" lvl="1" indent="400050">
              <a:lnSpc>
                <a:spcPct val="90000"/>
              </a:lnSpc>
              <a:spcBef>
                <a:spcPts val="400"/>
              </a:spcBef>
              <a:buFont typeface="Arial"/>
              <a:buNone/>
              <a:defRPr sz="1800"/>
            </a:pPr>
            <a:r>
              <a:rPr lang="en-US" sz="1800" smtClean="0">
                <a:solidFill>
                  <a:srgbClr val="000000"/>
                </a:solidFill>
              </a:rPr>
              <a:t>Understanding and optimizing interactions between the environment and the brain  </a:t>
            </a:r>
          </a:p>
          <a:p>
            <a:pPr marL="0" lvl="1" indent="400050">
              <a:lnSpc>
                <a:spcPct val="90000"/>
              </a:lnSpc>
              <a:spcBef>
                <a:spcPts val="400"/>
              </a:spcBef>
              <a:buFont typeface="Arial"/>
              <a:buNone/>
              <a:defRPr sz="1800"/>
            </a:pPr>
            <a:r>
              <a:rPr lang="en-US" sz="1800" smtClean="0">
                <a:solidFill>
                  <a:srgbClr val="000000"/>
                </a:solidFill>
              </a:rPr>
              <a:t>across the lifespan</a:t>
            </a:r>
            <a:endParaRPr lang="en-US" sz="2500" smtClean="0">
              <a:solidFill>
                <a:srgbClr val="000000"/>
              </a:solidFill>
            </a:endParaRPr>
          </a:p>
          <a:p>
            <a:pPr marL="0" lvl="1" indent="400050">
              <a:lnSpc>
                <a:spcPct val="90000"/>
              </a:lnSpc>
              <a:spcBef>
                <a:spcPts val="400"/>
              </a:spcBef>
              <a:buFont typeface="Arial"/>
              <a:buNone/>
              <a:defRPr sz="1800"/>
            </a:pPr>
            <a:r>
              <a:rPr lang="en-US" sz="1800" smtClean="0">
                <a:solidFill>
                  <a:srgbClr val="000000"/>
                </a:solidFill>
              </a:rPr>
              <a:t> </a:t>
            </a:r>
            <a:endParaRPr lang="en-US" sz="2500" smtClean="0">
              <a:solidFill>
                <a:srgbClr val="000000"/>
              </a:solidFill>
            </a:endParaRPr>
          </a:p>
          <a:p>
            <a:pPr marL="0" lvl="1" indent="400050">
              <a:lnSpc>
                <a:spcPct val="90000"/>
              </a:lnSpc>
              <a:spcBef>
                <a:spcPts val="400"/>
              </a:spcBef>
              <a:buFont typeface="Arial"/>
              <a:buNone/>
              <a:defRPr sz="1800"/>
            </a:pPr>
            <a:r>
              <a:rPr lang="en-US" sz="1800" smtClean="0">
                <a:solidFill>
                  <a:srgbClr val="000000"/>
                </a:solidFill>
              </a:rPr>
              <a:t>Understanding and applying </a:t>
            </a:r>
            <a:r>
              <a:rPr lang="en-US" sz="1800" b="1" smtClean="0">
                <a:solidFill>
                  <a:srgbClr val="000000"/>
                </a:solidFill>
              </a:rPr>
              <a:t>the brain’s information processing </a:t>
            </a:r>
            <a:r>
              <a:rPr lang="en-US" sz="1800" smtClean="0">
                <a:solidFill>
                  <a:srgbClr val="000000"/>
                </a:solidFill>
              </a:rPr>
              <a:t>capabilities</a:t>
            </a:r>
            <a:endParaRPr lang="en-US" sz="2500" smtClean="0">
              <a:solidFill>
                <a:srgbClr val="000000"/>
              </a:solidFill>
            </a:endParaRPr>
          </a:p>
          <a:p>
            <a:pPr marL="0" lvl="1" indent="400050">
              <a:lnSpc>
                <a:spcPct val="90000"/>
              </a:lnSpc>
              <a:spcBef>
                <a:spcPts val="600"/>
              </a:spcBef>
              <a:buFont typeface="Arial"/>
              <a:buNone/>
              <a:defRPr sz="1800"/>
            </a:pPr>
            <a:endParaRPr lang="en-US" sz="2000" smtClean="0">
              <a:solidFill>
                <a:srgbClr val="000000"/>
              </a:solidFill>
            </a:endParaRPr>
          </a:p>
          <a:p>
            <a:pPr marL="0" lvl="1" indent="400050">
              <a:lnSpc>
                <a:spcPct val="90000"/>
              </a:lnSpc>
              <a:spcBef>
                <a:spcPts val="400"/>
              </a:spcBef>
              <a:buFont typeface="Arial"/>
              <a:buNone/>
              <a:defRPr sz="1800"/>
            </a:pPr>
            <a:r>
              <a:rPr lang="en-US" sz="1800" b="1" smtClean="0">
                <a:solidFill>
                  <a:srgbClr val="000000"/>
                </a:solidFill>
              </a:rPr>
              <a:t>Enhancing communication </a:t>
            </a:r>
            <a:r>
              <a:rPr lang="en-US" sz="1800" smtClean="0">
                <a:solidFill>
                  <a:srgbClr val="000000"/>
                </a:solidFill>
              </a:rPr>
              <a:t>among federal agencies and with the public</a:t>
            </a:r>
            <a:endParaRPr lang="en-US" sz="2500" smtClean="0">
              <a:solidFill>
                <a:srgbClr val="000000"/>
              </a:solidFill>
            </a:endParaRPr>
          </a:p>
          <a:p>
            <a:pPr marL="0" lvl="1" indent="400050">
              <a:lnSpc>
                <a:spcPct val="90000"/>
              </a:lnSpc>
              <a:spcBef>
                <a:spcPts val="400"/>
              </a:spcBef>
              <a:buFont typeface="Arial"/>
              <a:buNone/>
              <a:defRPr sz="1800"/>
            </a:pPr>
            <a:r>
              <a:rPr lang="en-US" sz="1800" smtClean="0">
                <a:solidFill>
                  <a:srgbClr val="000000"/>
                </a:solidFill>
              </a:rPr>
              <a:t> </a:t>
            </a:r>
            <a:endParaRPr lang="en-US" sz="2500" smtClean="0">
              <a:solidFill>
                <a:srgbClr val="000000"/>
              </a:solidFill>
            </a:endParaRPr>
          </a:p>
          <a:p>
            <a:pPr marL="0" lvl="1" indent="400050">
              <a:lnSpc>
                <a:spcPct val="90000"/>
              </a:lnSpc>
              <a:spcBef>
                <a:spcPts val="400"/>
              </a:spcBef>
              <a:buFont typeface="Arial"/>
              <a:buNone/>
              <a:defRPr sz="1800"/>
            </a:pPr>
            <a:r>
              <a:rPr lang="en-US" sz="1800" smtClean="0">
                <a:solidFill>
                  <a:srgbClr val="000000"/>
                </a:solidFill>
              </a:rPr>
              <a:t>Identifying concrete examples that Federal agencies can take to create significant</a:t>
            </a:r>
          </a:p>
          <a:p>
            <a:pPr marL="0" lvl="1" indent="400050">
              <a:lnSpc>
                <a:spcPct val="90000"/>
              </a:lnSpc>
              <a:spcBef>
                <a:spcPts val="400"/>
              </a:spcBef>
              <a:buFont typeface="Arial"/>
              <a:buNone/>
              <a:defRPr sz="1800"/>
            </a:pPr>
            <a:r>
              <a:rPr lang="en-US" sz="1800" smtClean="0">
                <a:solidFill>
                  <a:srgbClr val="000000"/>
                </a:solidFill>
              </a:rPr>
              <a:t>transformative opportunities for improving health, learning, and other outcomes of</a:t>
            </a:r>
          </a:p>
          <a:p>
            <a:pPr marL="0" lvl="1" indent="400050">
              <a:lnSpc>
                <a:spcPct val="90000"/>
              </a:lnSpc>
              <a:spcBef>
                <a:spcPts val="400"/>
              </a:spcBef>
              <a:buFont typeface="Arial"/>
              <a:buNone/>
              <a:defRPr sz="1800"/>
            </a:pPr>
            <a:r>
              <a:rPr lang="en-US" sz="1800" smtClean="0">
                <a:solidFill>
                  <a:srgbClr val="000000"/>
                </a:solidFill>
              </a:rPr>
              <a:t>national importance</a:t>
            </a:r>
            <a:endParaRPr lang="en-US" sz="1800" dirty="0">
              <a:solidFill>
                <a:srgbClr val="000000"/>
              </a:solidFill>
            </a:endParaRPr>
          </a:p>
        </p:txBody>
      </p:sp>
    </p:spTree>
    <p:extLst>
      <p:ext uri="{BB962C8B-B14F-4D97-AF65-F5344CB8AC3E}">
        <p14:creationId xmlns:p14="http://schemas.microsoft.com/office/powerpoint/2010/main" val="368173989"/>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sted-image.png"/>
          <p:cNvPicPr/>
          <p:nvPr/>
        </p:nvPicPr>
        <p:blipFill>
          <a:blip r:embed="rId2">
            <a:extLst/>
          </a:blip>
          <a:stretch>
            <a:fillRect/>
          </a:stretch>
        </p:blipFill>
        <p:spPr>
          <a:xfrm>
            <a:off x="-1" y="-31750"/>
            <a:ext cx="9296401" cy="1421022"/>
          </a:xfrm>
          <a:prstGeom prst="rect">
            <a:avLst/>
          </a:prstGeom>
          <a:ln w="12700">
            <a:miter lim="400000"/>
          </a:ln>
        </p:spPr>
      </p:pic>
      <p:sp>
        <p:nvSpPr>
          <p:cNvPr id="5" name="Shape 158"/>
          <p:cNvSpPr>
            <a:spLocks noGrp="1"/>
          </p:cNvSpPr>
          <p:nvPr>
            <p:ph type="title"/>
          </p:nvPr>
        </p:nvSpPr>
        <p:spPr>
          <a:xfrm>
            <a:off x="1210071" y="808038"/>
            <a:ext cx="7921229" cy="557461"/>
          </a:xfrm>
          <a:prstGeom prst="rect">
            <a:avLst/>
          </a:prstGeom>
        </p:spPr>
        <p:txBody>
          <a:bodyPr lIns="0" tIns="0" rIns="0" bIns="0"/>
          <a:lstStyle>
            <a:lvl1pPr defTabSz="621791">
              <a:defRPr sz="2992" b="1" i="1">
                <a:solidFill>
                  <a:srgbClr val="FFFB00"/>
                </a:solidFill>
              </a:defRPr>
            </a:lvl1pPr>
          </a:lstStyle>
          <a:p>
            <a:pPr lvl="0">
              <a:defRPr sz="1800" b="0" i="0">
                <a:solidFill>
                  <a:srgbClr val="000000"/>
                </a:solidFill>
              </a:defRPr>
            </a:pPr>
            <a:r>
              <a:rPr sz="2992" b="1" i="1" dirty="0">
                <a:solidFill>
                  <a:srgbClr val="FFFB00"/>
                </a:solidFill>
              </a:rPr>
              <a:t>21st Century Grand Challenges</a:t>
            </a:r>
          </a:p>
        </p:txBody>
      </p:sp>
      <p:pic>
        <p:nvPicPr>
          <p:cNvPr id="6" name="pasted-image.png"/>
          <p:cNvPicPr/>
          <p:nvPr/>
        </p:nvPicPr>
        <p:blipFill>
          <a:blip r:embed="rId3">
            <a:extLst/>
          </a:blip>
          <a:stretch>
            <a:fillRect/>
          </a:stretch>
        </p:blipFill>
        <p:spPr>
          <a:xfrm>
            <a:off x="6176553" y="5629385"/>
            <a:ext cx="1894297" cy="1233338"/>
          </a:xfrm>
          <a:prstGeom prst="rect">
            <a:avLst/>
          </a:prstGeom>
          <a:ln w="12700">
            <a:miter lim="400000"/>
          </a:ln>
        </p:spPr>
      </p:pic>
      <p:pic>
        <p:nvPicPr>
          <p:cNvPr id="7" name="pasted-image.tif"/>
          <p:cNvPicPr/>
          <p:nvPr/>
        </p:nvPicPr>
        <p:blipFill>
          <a:blip r:embed="rId4">
            <a:extLst/>
          </a:blip>
          <a:stretch>
            <a:fillRect/>
          </a:stretch>
        </p:blipFill>
        <p:spPr>
          <a:xfrm>
            <a:off x="3838876" y="5629385"/>
            <a:ext cx="2353847" cy="1233338"/>
          </a:xfrm>
          <a:prstGeom prst="rect">
            <a:avLst/>
          </a:prstGeom>
          <a:ln w="12700">
            <a:miter lim="400000"/>
          </a:ln>
        </p:spPr>
      </p:pic>
      <p:pic>
        <p:nvPicPr>
          <p:cNvPr id="8" name="pasted-image.png"/>
          <p:cNvPicPr/>
          <p:nvPr/>
        </p:nvPicPr>
        <p:blipFill>
          <a:blip r:embed="rId5">
            <a:extLst/>
          </a:blip>
          <a:stretch>
            <a:fillRect/>
          </a:stretch>
        </p:blipFill>
        <p:spPr>
          <a:xfrm>
            <a:off x="1225549" y="5629385"/>
            <a:ext cx="2613327" cy="1228615"/>
          </a:xfrm>
          <a:prstGeom prst="rect">
            <a:avLst/>
          </a:prstGeom>
          <a:ln w="12700">
            <a:miter lim="400000"/>
          </a:ln>
        </p:spPr>
      </p:pic>
      <p:sp>
        <p:nvSpPr>
          <p:cNvPr id="9" name="Shape 156"/>
          <p:cNvSpPr txBox="1">
            <a:spLocks/>
          </p:cNvSpPr>
          <p:nvPr/>
        </p:nvSpPr>
        <p:spPr>
          <a:xfrm>
            <a:off x="1181099" y="1595468"/>
            <a:ext cx="7201100" cy="3803948"/>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77240">
              <a:spcBef>
                <a:spcPts val="400"/>
              </a:spcBef>
              <a:buFont typeface="Arial"/>
              <a:buNone/>
              <a:defRPr sz="1800"/>
            </a:pPr>
            <a:r>
              <a:rPr lang="en-US" sz="2040" b="1" dirty="0" smtClean="0">
                <a:solidFill>
                  <a:srgbClr val="000000"/>
                </a:solidFill>
              </a:rPr>
              <a:t>Grand Challenges </a:t>
            </a:r>
            <a:r>
              <a:rPr lang="en-US" sz="2040" dirty="0" smtClean="0">
                <a:solidFill>
                  <a:srgbClr val="000000"/>
                </a:solidFill>
              </a:rPr>
              <a:t>are ambitious but achievable goals that harness science, technology, and innovation to solve important national or global problems and that have the potential to capture the public’s imagination.</a:t>
            </a:r>
          </a:p>
          <a:p>
            <a:pPr marL="0" indent="0" defTabSz="777240">
              <a:spcBef>
                <a:spcPts val="400"/>
              </a:spcBef>
              <a:buFont typeface="Arial"/>
              <a:buNone/>
              <a:defRPr sz="1800"/>
            </a:pPr>
            <a:endParaRPr lang="en-US" sz="2040" dirty="0" smtClean="0">
              <a:solidFill>
                <a:srgbClr val="000000"/>
              </a:solidFill>
            </a:endParaRPr>
          </a:p>
          <a:p>
            <a:pPr marL="0" indent="0" defTabSz="777240">
              <a:spcBef>
                <a:spcPts val="400"/>
              </a:spcBef>
              <a:buFont typeface="Arial"/>
              <a:buNone/>
              <a:defRPr sz="1800"/>
            </a:pPr>
            <a:r>
              <a:rPr lang="en-US" sz="2040" dirty="0" smtClean="0">
                <a:solidFill>
                  <a:srgbClr val="000000"/>
                </a:solidFill>
              </a:rPr>
              <a:t>They are an element of the President’s </a:t>
            </a:r>
            <a:r>
              <a:rPr lang="en-US" sz="2040" b="1" dirty="0" smtClean="0">
                <a:solidFill>
                  <a:srgbClr val="000000"/>
                </a:solidFill>
              </a:rPr>
              <a:t>Strategy for American Innovation</a:t>
            </a:r>
            <a:r>
              <a:rPr lang="en-US" sz="2040" dirty="0" smtClean="0">
                <a:solidFill>
                  <a:srgbClr val="000000"/>
                </a:solidFill>
              </a:rPr>
              <a:t> because they help catalyze breakthroughs that advance national priorities. On April 2, 2013, President Obama called on companies, research universities, foundations, and philanthropists to join him in identifying and pursuing the Grand Challenges of the 21st century.</a:t>
            </a:r>
            <a:endParaRPr lang="en-US" sz="2040" dirty="0">
              <a:solidFill>
                <a:srgbClr val="000000"/>
              </a:solidFill>
            </a:endParaRPr>
          </a:p>
        </p:txBody>
      </p:sp>
    </p:spTree>
    <p:extLst>
      <p:ext uri="{BB962C8B-B14F-4D97-AF65-F5344CB8AC3E}">
        <p14:creationId xmlns:p14="http://schemas.microsoft.com/office/powerpoint/2010/main" val="417056902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sted-image.png"/>
          <p:cNvPicPr/>
          <p:nvPr/>
        </p:nvPicPr>
        <p:blipFill>
          <a:blip>
            <a:extLst/>
          </a:blip>
          <a:stretch>
            <a:fillRect/>
          </a:stretch>
        </p:blipFill>
        <p:spPr>
          <a:xfrm>
            <a:off x="0" y="-104588"/>
            <a:ext cx="9296400" cy="2361994"/>
          </a:xfrm>
          <a:prstGeom prst="rect">
            <a:avLst/>
          </a:prstGeom>
          <a:ln w="12700">
            <a:miter lim="400000"/>
          </a:ln>
        </p:spPr>
      </p:pic>
      <p:sp>
        <p:nvSpPr>
          <p:cNvPr id="3" name="Content Placeholder 2"/>
          <p:cNvSpPr>
            <a:spLocks noGrp="1"/>
          </p:cNvSpPr>
          <p:nvPr>
            <p:ph idx="1"/>
          </p:nvPr>
        </p:nvSpPr>
        <p:spPr>
          <a:xfrm>
            <a:off x="406400" y="156669"/>
            <a:ext cx="8229600" cy="6230751"/>
          </a:xfrm>
        </p:spPr>
        <p:txBody>
          <a:bodyPr>
            <a:normAutofit/>
          </a:bodyPr>
          <a:lstStyle/>
          <a:p>
            <a:pPr marL="0" lvl="0" indent="0">
              <a:lnSpc>
                <a:spcPct val="80000"/>
              </a:lnSpc>
              <a:spcBef>
                <a:spcPts val="400"/>
              </a:spcBef>
              <a:buSzTx/>
              <a:buNone/>
              <a:defRPr sz="1800"/>
            </a:pPr>
            <a:r>
              <a:rPr lang="en-US" b="1" dirty="0"/>
              <a:t>Excerpts from: Committee Report, 112th Congress (2011-2012), House Report 112-284</a:t>
            </a:r>
            <a:endParaRPr lang="en-US" dirty="0"/>
          </a:p>
          <a:p>
            <a:pPr marL="0" lvl="0" indent="0">
              <a:lnSpc>
                <a:spcPct val="80000"/>
              </a:lnSpc>
              <a:spcBef>
                <a:spcPts val="300"/>
              </a:spcBef>
              <a:buSzTx/>
              <a:buNone/>
              <a:defRPr sz="1800"/>
            </a:pPr>
            <a:endParaRPr lang="en-US" sz="4800" b="1" dirty="0"/>
          </a:p>
          <a:p>
            <a:pPr marL="0" lvl="0" indent="0">
              <a:lnSpc>
                <a:spcPct val="80000"/>
              </a:lnSpc>
              <a:spcBef>
                <a:spcPts val="400"/>
              </a:spcBef>
              <a:buSzTx/>
              <a:buNone/>
              <a:defRPr sz="1800"/>
            </a:pPr>
            <a:r>
              <a:rPr lang="en-US" sz="2800" b="1" dirty="0"/>
              <a:t>“</a:t>
            </a:r>
            <a:r>
              <a:rPr lang="en-US" sz="2800" b="1" i="1" dirty="0"/>
              <a:t>TITLE III – SCIENCE</a:t>
            </a:r>
            <a:endParaRPr lang="en-US" sz="2800" b="1" dirty="0"/>
          </a:p>
          <a:p>
            <a:pPr marL="0" lvl="0" indent="0">
              <a:lnSpc>
                <a:spcPct val="80000"/>
              </a:lnSpc>
              <a:spcBef>
                <a:spcPts val="400"/>
              </a:spcBef>
              <a:buSzTx/>
              <a:buNone/>
              <a:defRPr sz="1800"/>
            </a:pPr>
            <a:r>
              <a:rPr lang="en-US" sz="2800" b="1" i="1" dirty="0"/>
              <a:t>OFFICE OF SCIENCE AND TECHNOLOGY </a:t>
            </a:r>
            <a:r>
              <a:rPr lang="en-US" sz="2800" b="1" i="1" dirty="0" smtClean="0"/>
              <a:t>POLICY</a:t>
            </a:r>
            <a:endParaRPr lang="en-US" sz="1800" dirty="0">
              <a:solidFill>
                <a:srgbClr val="FFFFFF"/>
              </a:solidFill>
            </a:endParaRPr>
          </a:p>
          <a:p>
            <a:pPr marL="0" lvl="0" indent="0">
              <a:lnSpc>
                <a:spcPct val="80000"/>
              </a:lnSpc>
              <a:spcBef>
                <a:spcPts val="400"/>
              </a:spcBef>
              <a:buSzTx/>
              <a:buNone/>
              <a:defRPr sz="1800"/>
            </a:pPr>
            <a:endParaRPr lang="en-US" sz="1800" dirty="0">
              <a:solidFill>
                <a:srgbClr val="FFFFFF"/>
              </a:solidFill>
            </a:endParaRPr>
          </a:p>
          <a:p>
            <a:pPr marL="0" lvl="0" indent="0">
              <a:lnSpc>
                <a:spcPct val="80000"/>
              </a:lnSpc>
              <a:spcBef>
                <a:spcPts val="400"/>
              </a:spcBef>
              <a:buSzTx/>
              <a:buNone/>
              <a:defRPr sz="1800"/>
            </a:pPr>
            <a:endParaRPr lang="en-US" b="1" i="1" dirty="0">
              <a:solidFill>
                <a:srgbClr val="FFFFFF"/>
              </a:solidFill>
            </a:endParaRPr>
          </a:p>
          <a:p>
            <a:pPr marL="0" lvl="0" indent="0">
              <a:lnSpc>
                <a:spcPct val="80000"/>
              </a:lnSpc>
              <a:spcBef>
                <a:spcPts val="400"/>
              </a:spcBef>
              <a:buSzTx/>
              <a:buNone/>
              <a:defRPr sz="1800"/>
            </a:pPr>
            <a:endParaRPr lang="en-US" b="1" i="1" dirty="0">
              <a:solidFill>
                <a:srgbClr val="FFFFFF"/>
              </a:solidFill>
            </a:endParaRPr>
          </a:p>
          <a:p>
            <a:pPr marL="0" lvl="0" indent="0">
              <a:lnSpc>
                <a:spcPct val="80000"/>
              </a:lnSpc>
              <a:spcBef>
                <a:spcPts val="400"/>
              </a:spcBef>
              <a:buSzTx/>
              <a:buNone/>
              <a:defRPr sz="1800"/>
            </a:pPr>
            <a:r>
              <a:rPr lang="en-US" sz="3000" b="1" i="1" dirty="0"/>
              <a:t>Neuroscience</a:t>
            </a:r>
            <a:r>
              <a:rPr lang="en-US" sz="3000" i="1" dirty="0"/>
              <a:t>. – </a:t>
            </a:r>
            <a:r>
              <a:rPr lang="en-US" sz="3000" dirty="0"/>
              <a:t>The conferees believe there is a potential in the near future for significant, transformative advances in our fundamental understanding of learning, brain development, and brain health and recovery. Such advances will require </a:t>
            </a:r>
            <a:r>
              <a:rPr lang="en-US" sz="3000" b="1" dirty="0"/>
              <a:t>enhanced tools </a:t>
            </a:r>
            <a:r>
              <a:rPr lang="en-US" sz="3000" dirty="0"/>
              <a:t>to better understand the working of the brain, </a:t>
            </a:r>
            <a:r>
              <a:rPr lang="en-US" sz="3000" b="1" dirty="0"/>
              <a:t>enhanced data and data infrastructure</a:t>
            </a:r>
            <a:r>
              <a:rPr lang="en-US" sz="3000" dirty="0"/>
              <a:t>, and </a:t>
            </a:r>
            <a:r>
              <a:rPr lang="en-US" sz="3000" b="1" dirty="0"/>
              <a:t>expanded interdisciplinary and large-scale research efforts. </a:t>
            </a:r>
          </a:p>
          <a:p>
            <a:endParaRPr lang="en-US" dirty="0"/>
          </a:p>
        </p:txBody>
      </p:sp>
    </p:spTree>
    <p:extLst>
      <p:ext uri="{BB962C8B-B14F-4D97-AF65-F5344CB8AC3E}">
        <p14:creationId xmlns:p14="http://schemas.microsoft.com/office/powerpoint/2010/main" val="1033239650"/>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sted-image.png"/>
          <p:cNvPicPr/>
          <p:nvPr/>
        </p:nvPicPr>
        <p:blipFill>
          <a:blip r:embed="rId2">
            <a:extLst/>
          </a:blip>
          <a:stretch>
            <a:fillRect/>
          </a:stretch>
        </p:blipFill>
        <p:spPr>
          <a:xfrm>
            <a:off x="-1" y="-31750"/>
            <a:ext cx="9296401" cy="1421022"/>
          </a:xfrm>
          <a:prstGeom prst="rect">
            <a:avLst/>
          </a:prstGeom>
          <a:ln w="12700">
            <a:miter lim="400000"/>
          </a:ln>
        </p:spPr>
      </p:pic>
      <p:sp>
        <p:nvSpPr>
          <p:cNvPr id="5" name="Shape 158"/>
          <p:cNvSpPr>
            <a:spLocks noGrp="1"/>
          </p:cNvSpPr>
          <p:nvPr>
            <p:ph type="title"/>
          </p:nvPr>
        </p:nvSpPr>
        <p:spPr>
          <a:xfrm>
            <a:off x="1210071" y="808038"/>
            <a:ext cx="7921229" cy="557461"/>
          </a:xfrm>
          <a:prstGeom prst="rect">
            <a:avLst/>
          </a:prstGeom>
        </p:spPr>
        <p:txBody>
          <a:bodyPr lIns="0" tIns="0" rIns="0" bIns="0"/>
          <a:lstStyle>
            <a:lvl1pPr defTabSz="621791">
              <a:defRPr sz="2992" b="1" i="1">
                <a:solidFill>
                  <a:srgbClr val="FFFB00"/>
                </a:solidFill>
              </a:defRPr>
            </a:lvl1pPr>
          </a:lstStyle>
          <a:p>
            <a:pPr lvl="0">
              <a:defRPr sz="1800" b="0" i="0">
                <a:solidFill>
                  <a:srgbClr val="000000"/>
                </a:solidFill>
              </a:defRPr>
            </a:pPr>
            <a:r>
              <a:rPr lang="en-US" sz="2992" b="1" i="1" dirty="0" smtClean="0">
                <a:solidFill>
                  <a:srgbClr val="FFFB00"/>
                </a:solidFill>
              </a:rPr>
              <a:t>Current </a:t>
            </a:r>
            <a:r>
              <a:rPr sz="2992" b="1" i="1" dirty="0" smtClean="0">
                <a:solidFill>
                  <a:srgbClr val="FFFB00"/>
                </a:solidFill>
              </a:rPr>
              <a:t>Grand </a:t>
            </a:r>
            <a:r>
              <a:rPr sz="2992" b="1" i="1" dirty="0">
                <a:solidFill>
                  <a:srgbClr val="FFFB00"/>
                </a:solidFill>
              </a:rPr>
              <a:t>Challenges</a:t>
            </a:r>
          </a:p>
        </p:txBody>
      </p:sp>
      <p:sp>
        <p:nvSpPr>
          <p:cNvPr id="10" name="Shape 164"/>
          <p:cNvSpPr txBox="1">
            <a:spLocks/>
          </p:cNvSpPr>
          <p:nvPr/>
        </p:nvSpPr>
        <p:spPr>
          <a:xfrm>
            <a:off x="584200" y="1862168"/>
            <a:ext cx="3430104" cy="1228081"/>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539495">
              <a:spcBef>
                <a:spcPts val="300"/>
              </a:spcBef>
              <a:buFont typeface="Arial"/>
              <a:buNone/>
              <a:defRPr sz="1800"/>
            </a:pPr>
            <a:r>
              <a:rPr lang="en-US" sz="1416" b="1" dirty="0" smtClean="0">
                <a:solidFill>
                  <a:srgbClr val="000000"/>
                </a:solidFill>
              </a:rPr>
              <a:t>The BRAIN Initiative </a:t>
            </a:r>
          </a:p>
          <a:p>
            <a:pPr marL="0" indent="0" defTabSz="539495">
              <a:spcBef>
                <a:spcPts val="300"/>
              </a:spcBef>
              <a:buFont typeface="Arial"/>
              <a:buNone/>
              <a:defRPr sz="1800"/>
            </a:pPr>
            <a:r>
              <a:rPr lang="en-US" sz="1416" dirty="0" smtClean="0">
                <a:solidFill>
                  <a:srgbClr val="000000"/>
                </a:solidFill>
              </a:rPr>
              <a:t>To revolutionize our understanding of the human mind and uncover new ways to treat, prevent, and cure brain disorders. (DARPA, FDA, IARPA, NIH, NSF).</a:t>
            </a:r>
            <a:endParaRPr lang="en-US" sz="1416" dirty="0">
              <a:solidFill>
                <a:srgbClr val="000000"/>
              </a:solidFill>
            </a:endParaRPr>
          </a:p>
        </p:txBody>
      </p:sp>
      <p:sp>
        <p:nvSpPr>
          <p:cNvPr id="11" name="Shape 168"/>
          <p:cNvSpPr/>
          <p:nvPr/>
        </p:nvSpPr>
        <p:spPr>
          <a:xfrm>
            <a:off x="5225677" y="1862168"/>
            <a:ext cx="3430105" cy="1228081"/>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defTabSz="658368">
              <a:spcBef>
                <a:spcPts val="400"/>
              </a:spcBef>
              <a:buFont typeface="Arial"/>
            </a:pPr>
            <a:r>
              <a:rPr sz="1728" dirty="0">
                <a:solidFill>
                  <a:srgbClr val="000000"/>
                </a:solidFill>
              </a:rPr>
              <a:t>NASA’s </a:t>
            </a:r>
            <a:r>
              <a:rPr sz="1728" b="1" dirty="0">
                <a:solidFill>
                  <a:srgbClr val="000000"/>
                </a:solidFill>
              </a:rPr>
              <a:t>Asteroid Grand Challenge</a:t>
            </a:r>
          </a:p>
          <a:p>
            <a:pPr lvl="0" defTabSz="658368">
              <a:spcBef>
                <a:spcPts val="400"/>
              </a:spcBef>
              <a:buFont typeface="Arial"/>
            </a:pPr>
            <a:r>
              <a:rPr sz="1728" dirty="0">
                <a:solidFill>
                  <a:srgbClr val="000000"/>
                </a:solidFill>
              </a:rPr>
              <a:t>To find all asteroid threats to human populations and know what to do about them</a:t>
            </a:r>
          </a:p>
        </p:txBody>
      </p:sp>
      <p:sp>
        <p:nvSpPr>
          <p:cNvPr id="12" name="Shape 169"/>
          <p:cNvSpPr/>
          <p:nvPr/>
        </p:nvSpPr>
        <p:spPr>
          <a:xfrm>
            <a:off x="584200" y="5291168"/>
            <a:ext cx="3899260" cy="142102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defTabSz="649223">
              <a:spcBef>
                <a:spcPts val="400"/>
              </a:spcBef>
              <a:buFont typeface="Arial"/>
            </a:pPr>
            <a:r>
              <a:rPr sz="1703" dirty="0">
                <a:solidFill>
                  <a:srgbClr val="000000"/>
                </a:solidFill>
              </a:rPr>
              <a:t>USAID’s </a:t>
            </a:r>
            <a:r>
              <a:rPr sz="1703" b="1" dirty="0">
                <a:solidFill>
                  <a:srgbClr val="000000"/>
                </a:solidFill>
              </a:rPr>
              <a:t>Grand Challenges for Development </a:t>
            </a:r>
          </a:p>
          <a:p>
            <a:pPr lvl="0" defTabSz="649223">
              <a:spcBef>
                <a:spcPts val="400"/>
              </a:spcBef>
              <a:buFont typeface="Arial"/>
            </a:pPr>
            <a:r>
              <a:rPr sz="1703" dirty="0">
                <a:solidFill>
                  <a:srgbClr val="000000"/>
                </a:solidFill>
              </a:rPr>
              <a:t>Including </a:t>
            </a:r>
            <a:r>
              <a:rPr sz="1703" i="1" dirty="0">
                <a:solidFill>
                  <a:srgbClr val="000000"/>
                </a:solidFill>
              </a:rPr>
              <a:t>Saving Lives at Birth</a:t>
            </a:r>
            <a:r>
              <a:rPr sz="1703" dirty="0">
                <a:solidFill>
                  <a:srgbClr val="000000"/>
                </a:solidFill>
              </a:rPr>
              <a:t> that catalyzes prevention and treatment for pregnant women and newborns.</a:t>
            </a:r>
          </a:p>
        </p:txBody>
      </p:sp>
      <p:sp>
        <p:nvSpPr>
          <p:cNvPr id="13" name="Shape 170"/>
          <p:cNvSpPr/>
          <p:nvPr/>
        </p:nvSpPr>
        <p:spPr>
          <a:xfrm>
            <a:off x="4756522" y="5291168"/>
            <a:ext cx="3899260" cy="1421022"/>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a:bodyPr>
          <a:lstStyle/>
          <a:p>
            <a:pPr lvl="0" defTabSz="493776">
              <a:spcBef>
                <a:spcPts val="300"/>
              </a:spcBef>
              <a:buFont typeface="Arial"/>
            </a:pPr>
            <a:r>
              <a:rPr sz="1296" dirty="0">
                <a:solidFill>
                  <a:srgbClr val="000000"/>
                </a:solidFill>
              </a:rPr>
              <a:t>DOE’s </a:t>
            </a:r>
            <a:r>
              <a:rPr sz="1296" b="1" dirty="0">
                <a:solidFill>
                  <a:srgbClr val="000000"/>
                </a:solidFill>
              </a:rPr>
              <a:t>Sunshot Grand Challenge </a:t>
            </a:r>
          </a:p>
          <a:p>
            <a:pPr lvl="0" defTabSz="493776">
              <a:spcBef>
                <a:spcPts val="300"/>
              </a:spcBef>
              <a:buFont typeface="Arial"/>
            </a:pPr>
            <a:r>
              <a:rPr sz="1296" dirty="0">
                <a:solidFill>
                  <a:srgbClr val="000000"/>
                </a:solidFill>
              </a:rPr>
              <a:t>To make solar energy cost competitive with coal by the end of the decade, and </a:t>
            </a:r>
            <a:r>
              <a:rPr sz="1296" i="1" dirty="0">
                <a:solidFill>
                  <a:srgbClr val="000000"/>
                </a:solidFill>
              </a:rPr>
              <a:t>EV Everywhere Grand Challenge</a:t>
            </a:r>
            <a:r>
              <a:rPr sz="1296" dirty="0">
                <a:solidFill>
                  <a:srgbClr val="000000"/>
                </a:solidFill>
              </a:rPr>
              <a:t>, to make electric vehicles that are as affordable as today's gasoline-powered vehicles within the next 10 years</a:t>
            </a:r>
            <a:r>
              <a:rPr sz="1296" dirty="0">
                <a:solidFill>
                  <a:srgbClr val="FFFFFF"/>
                </a:solidFill>
              </a:rPr>
              <a:t>.</a:t>
            </a:r>
          </a:p>
        </p:txBody>
      </p:sp>
      <p:pic>
        <p:nvPicPr>
          <p:cNvPr id="14" name="pasted-image.png"/>
          <p:cNvPicPr/>
          <p:nvPr/>
        </p:nvPicPr>
        <p:blipFill>
          <a:blip r:embed="rId3">
            <a:extLst/>
          </a:blip>
          <a:stretch>
            <a:fillRect/>
          </a:stretch>
        </p:blipFill>
        <p:spPr>
          <a:xfrm>
            <a:off x="2337109" y="3206750"/>
            <a:ext cx="4419601" cy="1841500"/>
          </a:xfrm>
          <a:prstGeom prst="rect">
            <a:avLst/>
          </a:prstGeom>
          <a:ln w="12700">
            <a:miter lim="400000"/>
          </a:ln>
        </p:spPr>
      </p:pic>
    </p:spTree>
    <p:extLst>
      <p:ext uri="{BB962C8B-B14F-4D97-AF65-F5344CB8AC3E}">
        <p14:creationId xmlns:p14="http://schemas.microsoft.com/office/powerpoint/2010/main" val="276654100"/>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sted-image.png"/>
          <p:cNvPicPr/>
          <p:nvPr/>
        </p:nvPicPr>
        <p:blipFill>
          <a:blip r:embed="rId2">
            <a:extLst/>
          </a:blip>
          <a:stretch>
            <a:fillRect/>
          </a:stretch>
        </p:blipFill>
        <p:spPr>
          <a:xfrm>
            <a:off x="-1" y="-31750"/>
            <a:ext cx="9296401" cy="1421022"/>
          </a:xfrm>
          <a:prstGeom prst="rect">
            <a:avLst/>
          </a:prstGeom>
          <a:ln w="12700">
            <a:miter lim="400000"/>
          </a:ln>
        </p:spPr>
      </p:pic>
      <p:sp>
        <p:nvSpPr>
          <p:cNvPr id="5" name="Shape 158"/>
          <p:cNvSpPr>
            <a:spLocks noGrp="1"/>
          </p:cNvSpPr>
          <p:nvPr>
            <p:ph type="title"/>
          </p:nvPr>
        </p:nvSpPr>
        <p:spPr>
          <a:xfrm>
            <a:off x="1210071" y="808038"/>
            <a:ext cx="7921229" cy="557461"/>
          </a:xfrm>
          <a:prstGeom prst="rect">
            <a:avLst/>
          </a:prstGeom>
        </p:spPr>
        <p:txBody>
          <a:bodyPr lIns="0" tIns="0" rIns="0" bIns="0"/>
          <a:lstStyle>
            <a:lvl1pPr defTabSz="621791">
              <a:defRPr sz="2992" b="1" i="1">
                <a:solidFill>
                  <a:srgbClr val="FFFB00"/>
                </a:solidFill>
              </a:defRPr>
            </a:lvl1pPr>
          </a:lstStyle>
          <a:p>
            <a:pPr lvl="0">
              <a:defRPr sz="1800" b="0" i="0">
                <a:solidFill>
                  <a:srgbClr val="000000"/>
                </a:solidFill>
              </a:defRPr>
            </a:pPr>
            <a:r>
              <a:rPr lang="en-US" sz="2992" b="1" i="1" dirty="0" smtClean="0">
                <a:solidFill>
                  <a:srgbClr val="FFFB00"/>
                </a:solidFill>
              </a:rPr>
              <a:t>A New </a:t>
            </a:r>
            <a:r>
              <a:rPr sz="2992" b="1" i="1" dirty="0" smtClean="0">
                <a:solidFill>
                  <a:srgbClr val="FFFB00"/>
                </a:solidFill>
              </a:rPr>
              <a:t>Grand Challenge</a:t>
            </a:r>
            <a:endParaRPr sz="2992" b="1" i="1" dirty="0">
              <a:solidFill>
                <a:srgbClr val="FFFB00"/>
              </a:solidFill>
            </a:endParaRPr>
          </a:p>
        </p:txBody>
      </p:sp>
      <p:sp>
        <p:nvSpPr>
          <p:cNvPr id="9" name="Shape 156"/>
          <p:cNvSpPr txBox="1">
            <a:spLocks/>
          </p:cNvSpPr>
          <p:nvPr/>
        </p:nvSpPr>
        <p:spPr>
          <a:xfrm>
            <a:off x="1181099" y="1595468"/>
            <a:ext cx="7201100" cy="5113120"/>
          </a:xfrm>
          <a:prstGeom prst="rect">
            <a:avLst/>
          </a:prstGeom>
        </p:spPr>
        <p:txBody>
          <a:bodyPr vert="horz" lIns="0" tIns="0" rIns="0" bIns="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77240">
              <a:spcBef>
                <a:spcPts val="400"/>
              </a:spcBef>
              <a:buFont typeface="Arial"/>
              <a:buNone/>
              <a:defRPr sz="1800"/>
            </a:pPr>
            <a:r>
              <a:rPr lang="en-US" sz="2800" dirty="0" smtClean="0">
                <a:solidFill>
                  <a:srgbClr val="000000"/>
                </a:solidFill>
              </a:rPr>
              <a:t>A Nanotechnology-Inspired Grand Challenge for Future Computing </a:t>
            </a:r>
          </a:p>
          <a:p>
            <a:pPr marL="0" indent="0" defTabSz="777240">
              <a:spcBef>
                <a:spcPts val="400"/>
              </a:spcBef>
              <a:buFont typeface="Arial"/>
              <a:buNone/>
              <a:defRPr sz="1800"/>
            </a:pPr>
            <a:endParaRPr lang="en-US" sz="2040" dirty="0" smtClean="0">
              <a:solidFill>
                <a:srgbClr val="000000"/>
              </a:solidFill>
            </a:endParaRPr>
          </a:p>
          <a:p>
            <a:pPr marL="0" indent="0" defTabSz="777240">
              <a:spcBef>
                <a:spcPts val="400"/>
              </a:spcBef>
              <a:buFont typeface="Arial"/>
              <a:buNone/>
              <a:defRPr sz="1800"/>
            </a:pPr>
            <a:r>
              <a:rPr lang="en-US" sz="2040" dirty="0" smtClean="0">
                <a:solidFill>
                  <a:srgbClr val="000000"/>
                </a:solidFill>
              </a:rPr>
              <a:t>In June 2015, OSTP sought suggestions for </a:t>
            </a:r>
          </a:p>
          <a:p>
            <a:pPr marL="0" indent="0" defTabSz="777240">
              <a:spcBef>
                <a:spcPts val="400"/>
              </a:spcBef>
              <a:buFont typeface="Arial"/>
              <a:buNone/>
              <a:defRPr sz="1800"/>
            </a:pPr>
            <a:r>
              <a:rPr lang="en-US" sz="2040" b="1" dirty="0" smtClean="0">
                <a:solidFill>
                  <a:srgbClr val="000000"/>
                </a:solidFill>
              </a:rPr>
              <a:t>Nanotechnology-Inspired Grand Challenges for the Next Decade.</a:t>
            </a:r>
          </a:p>
          <a:p>
            <a:pPr marL="0" indent="0" defTabSz="777240">
              <a:spcBef>
                <a:spcPts val="400"/>
              </a:spcBef>
              <a:buFont typeface="Arial"/>
              <a:buNone/>
              <a:defRPr sz="1800"/>
            </a:pPr>
            <a:r>
              <a:rPr lang="en-US" sz="2040" dirty="0" smtClean="0">
                <a:solidFill>
                  <a:srgbClr val="000000"/>
                </a:solidFill>
              </a:rPr>
              <a:t>After considering over 100 responses, OSTP announced on October 20, 2015, the following grand challenge:</a:t>
            </a:r>
          </a:p>
          <a:p>
            <a:pPr marL="0" indent="0" defTabSz="777240">
              <a:spcBef>
                <a:spcPts val="400"/>
              </a:spcBef>
              <a:buFont typeface="Arial"/>
              <a:buNone/>
              <a:defRPr sz="1800"/>
            </a:pPr>
            <a:endParaRPr lang="en-US" sz="2800" dirty="0" smtClean="0">
              <a:solidFill>
                <a:srgbClr val="000000"/>
              </a:solidFill>
            </a:endParaRPr>
          </a:p>
          <a:p>
            <a:pPr marL="0" indent="0" defTabSz="777240">
              <a:spcBef>
                <a:spcPts val="400"/>
              </a:spcBef>
              <a:buFont typeface="Arial"/>
              <a:buNone/>
              <a:defRPr sz="1800"/>
            </a:pPr>
            <a:r>
              <a:rPr lang="en-US" sz="2800" i="1" dirty="0" smtClean="0">
                <a:solidFill>
                  <a:srgbClr val="000000"/>
                </a:solidFill>
              </a:rPr>
              <a:t>Create a new type of computer that can proactively interpret and learn from data, solve unfamiliar problems using what it has learned, and operate with the energy efficiency of the human brain.</a:t>
            </a:r>
            <a:endParaRPr lang="en-US" sz="2800" i="1" dirty="0">
              <a:solidFill>
                <a:srgbClr val="000000"/>
              </a:solidFill>
            </a:endParaRPr>
          </a:p>
        </p:txBody>
      </p:sp>
    </p:spTree>
    <p:extLst>
      <p:ext uri="{BB962C8B-B14F-4D97-AF65-F5344CB8AC3E}">
        <p14:creationId xmlns:p14="http://schemas.microsoft.com/office/powerpoint/2010/main" val="25752492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2">
            <a:extLst/>
          </a:blip>
          <a:stretch>
            <a:fillRect/>
          </a:stretch>
        </p:blipFill>
        <p:spPr>
          <a:xfrm>
            <a:off x="0" y="-4947"/>
            <a:ext cx="9144000" cy="2006970"/>
          </a:xfrm>
          <a:prstGeom prst="rect">
            <a:avLst/>
          </a:prstGeom>
          <a:ln w="12700">
            <a:miter lim="400000"/>
          </a:ln>
        </p:spPr>
      </p:pic>
      <p:sp>
        <p:nvSpPr>
          <p:cNvPr id="3" name="Shape 114"/>
          <p:cNvSpPr/>
          <p:nvPr/>
        </p:nvSpPr>
        <p:spPr>
          <a:xfrm>
            <a:off x="0" y="238835"/>
            <a:ext cx="8636621" cy="151940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ctr" defTabSz="502920"/>
            <a:r>
              <a:rPr sz="2145" dirty="0">
                <a:solidFill>
                  <a:srgbClr val="FFFFFF"/>
                </a:solidFill>
              </a:rPr>
              <a:t/>
            </a:r>
            <a:br>
              <a:rPr sz="2145" dirty="0">
                <a:solidFill>
                  <a:srgbClr val="FFFFFF"/>
                </a:solidFill>
              </a:rPr>
            </a:br>
            <a:r>
              <a:rPr sz="3520" b="1" dirty="0">
                <a:solidFill>
                  <a:srgbClr val="FFFFFF"/>
                </a:solidFill>
              </a:rPr>
              <a:t>The White House </a:t>
            </a:r>
            <a:br>
              <a:rPr sz="3520" b="1" dirty="0">
                <a:solidFill>
                  <a:srgbClr val="FFFFFF"/>
                </a:solidFill>
              </a:rPr>
            </a:br>
            <a:r>
              <a:rPr sz="3520" b="1" dirty="0">
                <a:solidFill>
                  <a:srgbClr val="FFFB00"/>
                </a:solidFill>
              </a:rPr>
              <a:t>Neuroscience</a:t>
            </a:r>
            <a:r>
              <a:rPr sz="3520" b="1" dirty="0">
                <a:solidFill>
                  <a:srgbClr val="FFFFFF"/>
                </a:solidFill>
              </a:rPr>
              <a:t> </a:t>
            </a:r>
            <a:r>
              <a:rPr sz="3520" b="1" dirty="0">
                <a:solidFill>
                  <a:srgbClr val="FFFB00"/>
                </a:solidFill>
              </a:rPr>
              <a:t>Initiative</a:t>
            </a:r>
          </a:p>
        </p:txBody>
      </p:sp>
      <p:sp>
        <p:nvSpPr>
          <p:cNvPr id="4" name="Shape 112"/>
          <p:cNvSpPr txBox="1">
            <a:spLocks/>
          </p:cNvSpPr>
          <p:nvPr/>
        </p:nvSpPr>
        <p:spPr>
          <a:xfrm>
            <a:off x="457200" y="21463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spcBef>
                <a:spcPts val="400"/>
              </a:spcBef>
              <a:buClr>
                <a:srgbClr val="FFFFFF"/>
              </a:buClr>
              <a:defRPr sz="1800"/>
            </a:pPr>
            <a:endParaRPr lang="en-US" sz="2000" dirty="0" smtClean="0">
              <a:solidFill>
                <a:srgbClr val="FFFFFF"/>
              </a:solidFill>
            </a:endParaRPr>
          </a:p>
          <a:p>
            <a:pPr>
              <a:lnSpc>
                <a:spcPct val="80000"/>
              </a:lnSpc>
              <a:spcBef>
                <a:spcPts val="400"/>
              </a:spcBef>
              <a:buClr>
                <a:srgbClr val="FFFFFF"/>
              </a:buClr>
              <a:defRPr sz="1800"/>
            </a:pPr>
            <a:r>
              <a:rPr lang="en-US" sz="2000" b="1" dirty="0" smtClean="0">
                <a:solidFill>
                  <a:schemeClr val="bg1">
                    <a:lumMod val="65000"/>
                  </a:schemeClr>
                </a:solidFill>
              </a:rPr>
              <a:t>National Alzheimer’s Action Plan</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solidFill>
                  <a:schemeClr val="bg1">
                    <a:lumMod val="65000"/>
                  </a:schemeClr>
                </a:solidFill>
              </a:rPr>
              <a:t>Interagency Working Group on Neuroscience</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solidFill>
                  <a:schemeClr val="bg1">
                    <a:lumMod val="65000"/>
                  </a:schemeClr>
                </a:solidFill>
              </a:rPr>
              <a:t>Executive Order on Improving Access to Mental Health Services for Veterans, Service Members, and Military Families – National Research Action Plan</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t>BRAIN (Brain Research through Advancing Innovative </a:t>
            </a:r>
            <a:r>
              <a:rPr lang="en-US" sz="2000" b="1" dirty="0" err="1" smtClean="0"/>
              <a:t>Neurotechnologies</a:t>
            </a:r>
            <a:r>
              <a:rPr lang="en-US" sz="2000" b="1" dirty="0" smtClean="0"/>
              <a:t>) Initiative </a:t>
            </a:r>
            <a:endParaRPr lang="en-US" sz="2000" dirty="0" smtClean="0"/>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solidFill>
                  <a:schemeClr val="bg1">
                    <a:lumMod val="65000"/>
                  </a:schemeClr>
                </a:solidFill>
              </a:rPr>
              <a:t>Improving Mental Health Prevention and Treatment Services</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solidFill>
                  <a:schemeClr val="bg1">
                    <a:lumMod val="65000"/>
                  </a:schemeClr>
                </a:solidFill>
              </a:rPr>
              <a:t>Ethical, Legal, and Societal Impacts</a:t>
            </a:r>
            <a:endParaRPr lang="en-US" sz="2000" b="1" dirty="0">
              <a:solidFill>
                <a:schemeClr val="bg1">
                  <a:lumMod val="65000"/>
                </a:schemeClr>
              </a:solidFill>
            </a:endParaRPr>
          </a:p>
        </p:txBody>
      </p:sp>
    </p:spTree>
    <p:extLst>
      <p:ext uri="{BB962C8B-B14F-4D97-AF65-F5344CB8AC3E}">
        <p14:creationId xmlns:p14="http://schemas.microsoft.com/office/powerpoint/2010/main" val="43185589"/>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187"/>
          <p:cNvSpPr>
            <a:spLocks noGrp="1"/>
          </p:cNvSpPr>
          <p:nvPr>
            <p:ph type="title"/>
          </p:nvPr>
        </p:nvSpPr>
        <p:spPr>
          <a:xfrm>
            <a:off x="457200" y="274638"/>
            <a:ext cx="8229600" cy="1143001"/>
          </a:xfrm>
          <a:prstGeom prst="rect">
            <a:avLst/>
          </a:prstGeom>
        </p:spPr>
        <p:txBody>
          <a:bodyPr/>
          <a:lstStyle/>
          <a:p>
            <a:pPr lvl="0">
              <a:defRPr sz="1800"/>
            </a:pPr>
            <a:r>
              <a:rPr sz="4000" b="1" dirty="0">
                <a:solidFill>
                  <a:srgbClr val="000000"/>
                </a:solidFill>
              </a:rPr>
              <a:t>President Obama &amp; the </a:t>
            </a:r>
            <a:r>
              <a:rPr sz="4000" b="1" dirty="0">
                <a:solidFill>
                  <a:schemeClr val="bg1">
                    <a:lumMod val="50000"/>
                  </a:schemeClr>
                </a:solidFill>
              </a:rPr>
              <a:t>BRAIN</a:t>
            </a:r>
          </a:p>
        </p:txBody>
      </p:sp>
      <p:pic>
        <p:nvPicPr>
          <p:cNvPr id="5" name="image20.jpg" descr="C:\Users\Rubin_AJO\Desktop\barack-obama.jpg"/>
          <p:cNvPicPr/>
          <p:nvPr/>
        </p:nvPicPr>
        <p:blipFill>
          <a:blip r:embed="rId2">
            <a:extLst/>
          </a:blip>
          <a:stretch>
            <a:fillRect/>
          </a:stretch>
        </p:blipFill>
        <p:spPr>
          <a:xfrm>
            <a:off x="290286" y="2057400"/>
            <a:ext cx="4682715" cy="3209925"/>
          </a:xfrm>
          <a:prstGeom prst="rect">
            <a:avLst/>
          </a:prstGeom>
          <a:ln>
            <a:solidFill>
              <a:srgbClr val="FFCC00"/>
            </a:solidFill>
          </a:ln>
        </p:spPr>
      </p:pic>
      <p:sp>
        <p:nvSpPr>
          <p:cNvPr id="6" name="Shape 188"/>
          <p:cNvSpPr txBox="1">
            <a:spLocks/>
          </p:cNvSpPr>
          <p:nvPr/>
        </p:nvSpPr>
        <p:spPr>
          <a:xfrm>
            <a:off x="5715000" y="2027236"/>
            <a:ext cx="2895600" cy="452596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00"/>
              </a:spcBef>
              <a:buFont typeface="Arial"/>
              <a:buNone/>
              <a:defRPr sz="1800"/>
            </a:pPr>
            <a:r>
              <a:rPr lang="en-US" sz="1700" b="1" smtClean="0"/>
              <a:t>The BRAIN Initiative</a:t>
            </a:r>
            <a:r>
              <a:rPr lang="en-US" sz="1700" smtClean="0"/>
              <a:t> was launched on April 2, 2013 with approximately $100 million in funding for research supported by the National Institutes of Health (NIH), the Defense Advanced Research Projects Agency (DARPA), and the National Science Foundation (NSF) in the President’s Fiscal Year 2014 budget.</a:t>
            </a:r>
            <a:endParaRPr lang="en-US" sz="1700" dirty="0"/>
          </a:p>
        </p:txBody>
      </p:sp>
    </p:spTree>
    <p:extLst>
      <p:ext uri="{BB962C8B-B14F-4D97-AF65-F5344CB8AC3E}">
        <p14:creationId xmlns:p14="http://schemas.microsoft.com/office/powerpoint/2010/main" val="172539315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9.png"/>
          <p:cNvPicPr/>
          <p:nvPr/>
        </p:nvPicPr>
        <p:blipFill>
          <a:blip r:embed="rId2">
            <a:extLst/>
          </a:blip>
          <a:srcRect b="88819"/>
          <a:stretch>
            <a:fillRect/>
          </a:stretch>
        </p:blipFill>
        <p:spPr>
          <a:xfrm>
            <a:off x="0" y="492136"/>
            <a:ext cx="9220200" cy="5340626"/>
          </a:xfrm>
          <a:prstGeom prst="rect">
            <a:avLst/>
          </a:prstGeom>
          <a:ln w="12700">
            <a:miter lim="400000"/>
          </a:ln>
        </p:spPr>
      </p:pic>
      <p:pic>
        <p:nvPicPr>
          <p:cNvPr id="5" name="image19.png"/>
          <p:cNvPicPr/>
          <p:nvPr/>
        </p:nvPicPr>
        <p:blipFill>
          <a:blip r:embed="rId2">
            <a:extLst/>
          </a:blip>
          <a:srcRect t="8222" b="90705"/>
          <a:stretch>
            <a:fillRect/>
          </a:stretch>
        </p:blipFill>
        <p:spPr>
          <a:xfrm>
            <a:off x="0" y="-20484"/>
            <a:ext cx="9220200" cy="512620"/>
          </a:xfrm>
          <a:prstGeom prst="rect">
            <a:avLst/>
          </a:prstGeom>
          <a:ln w="12700">
            <a:miter lim="400000"/>
          </a:ln>
        </p:spPr>
      </p:pic>
      <p:pic>
        <p:nvPicPr>
          <p:cNvPr id="6" name="image19.png"/>
          <p:cNvPicPr/>
          <p:nvPr/>
        </p:nvPicPr>
        <p:blipFill>
          <a:blip r:embed="rId2">
            <a:extLst/>
          </a:blip>
          <a:srcRect t="8222" b="90705"/>
          <a:stretch>
            <a:fillRect/>
          </a:stretch>
        </p:blipFill>
        <p:spPr>
          <a:xfrm>
            <a:off x="0" y="5832762"/>
            <a:ext cx="9220200" cy="512620"/>
          </a:xfrm>
          <a:prstGeom prst="rect">
            <a:avLst/>
          </a:prstGeom>
          <a:ln w="12700">
            <a:miter lim="400000"/>
          </a:ln>
        </p:spPr>
      </p:pic>
      <p:pic>
        <p:nvPicPr>
          <p:cNvPr id="7" name="image19.png"/>
          <p:cNvPicPr/>
          <p:nvPr/>
        </p:nvPicPr>
        <p:blipFill>
          <a:blip r:embed="rId2">
            <a:extLst/>
          </a:blip>
          <a:srcRect t="8222" b="90705"/>
          <a:stretch>
            <a:fillRect/>
          </a:stretch>
        </p:blipFill>
        <p:spPr>
          <a:xfrm>
            <a:off x="0" y="6345380"/>
            <a:ext cx="9220200" cy="512620"/>
          </a:xfrm>
          <a:prstGeom prst="rect">
            <a:avLst/>
          </a:prstGeom>
          <a:ln w="12700">
            <a:miter lim="400000"/>
          </a:ln>
        </p:spPr>
      </p:pic>
    </p:spTree>
    <p:extLst>
      <p:ext uri="{BB962C8B-B14F-4D97-AF65-F5344CB8AC3E}">
        <p14:creationId xmlns:p14="http://schemas.microsoft.com/office/powerpoint/2010/main" val="2625296391"/>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19.png"/>
          <p:cNvPicPr/>
          <p:nvPr/>
        </p:nvPicPr>
        <p:blipFill>
          <a:blip r:embed="rId2">
            <a:extLst/>
          </a:blip>
          <a:srcRect t="8338" b="90705"/>
          <a:stretch>
            <a:fillRect/>
          </a:stretch>
        </p:blipFill>
        <p:spPr>
          <a:xfrm>
            <a:off x="0" y="6553200"/>
            <a:ext cx="9296400" cy="457201"/>
          </a:xfrm>
          <a:prstGeom prst="rect">
            <a:avLst/>
          </a:prstGeom>
          <a:ln w="12700">
            <a:miter lim="400000"/>
          </a:ln>
        </p:spPr>
      </p:pic>
      <p:sp>
        <p:nvSpPr>
          <p:cNvPr id="5" name="Shape 192"/>
          <p:cNvSpPr>
            <a:spLocks noGrp="1"/>
          </p:cNvSpPr>
          <p:nvPr>
            <p:ph type="title"/>
          </p:nvPr>
        </p:nvSpPr>
        <p:spPr>
          <a:xfrm>
            <a:off x="457200" y="274638"/>
            <a:ext cx="8229600" cy="1143001"/>
          </a:xfrm>
          <a:prstGeom prst="rect">
            <a:avLst/>
          </a:prstGeom>
        </p:spPr>
        <p:txBody>
          <a:bodyPr/>
          <a:lstStyle/>
          <a:p>
            <a:pPr lvl="0"/>
            <a:endParaRPr/>
          </a:p>
        </p:txBody>
      </p:sp>
      <p:pic>
        <p:nvPicPr>
          <p:cNvPr id="6" name="image19.png"/>
          <p:cNvPicPr/>
          <p:nvPr/>
        </p:nvPicPr>
        <p:blipFill>
          <a:blip r:embed="rId2">
            <a:extLst/>
          </a:blip>
          <a:srcRect t="39708" b="46810"/>
          <a:stretch>
            <a:fillRect/>
          </a:stretch>
        </p:blipFill>
        <p:spPr>
          <a:xfrm>
            <a:off x="0" y="177800"/>
            <a:ext cx="9296400" cy="6604000"/>
          </a:xfrm>
          <a:prstGeom prst="rect">
            <a:avLst/>
          </a:prstGeom>
          <a:ln w="12700">
            <a:miter lim="400000"/>
          </a:ln>
        </p:spPr>
      </p:pic>
      <p:pic>
        <p:nvPicPr>
          <p:cNvPr id="7" name="image19.png"/>
          <p:cNvPicPr/>
          <p:nvPr/>
        </p:nvPicPr>
        <p:blipFill>
          <a:blip r:embed="rId2">
            <a:extLst/>
          </a:blip>
          <a:srcRect t="9089" b="88618"/>
          <a:stretch>
            <a:fillRect/>
          </a:stretch>
        </p:blipFill>
        <p:spPr>
          <a:xfrm>
            <a:off x="8466" y="5734756"/>
            <a:ext cx="9296401" cy="1123245"/>
          </a:xfrm>
          <a:prstGeom prst="rect">
            <a:avLst/>
          </a:prstGeom>
          <a:ln w="12700">
            <a:miter lim="400000"/>
          </a:ln>
        </p:spPr>
      </p:pic>
      <p:pic>
        <p:nvPicPr>
          <p:cNvPr id="8" name="image19.png"/>
          <p:cNvPicPr/>
          <p:nvPr/>
        </p:nvPicPr>
        <p:blipFill>
          <a:blip r:embed="rId2">
            <a:extLst/>
          </a:blip>
          <a:srcRect t="8222" b="90705"/>
          <a:stretch>
            <a:fillRect/>
          </a:stretch>
        </p:blipFill>
        <p:spPr>
          <a:xfrm>
            <a:off x="-5255" y="-334820"/>
            <a:ext cx="9296401" cy="512620"/>
          </a:xfrm>
          <a:prstGeom prst="rect">
            <a:avLst/>
          </a:prstGeom>
          <a:ln w="12700">
            <a:miter lim="400000"/>
          </a:ln>
        </p:spPr>
      </p:pic>
    </p:spTree>
    <p:extLst>
      <p:ext uri="{BB962C8B-B14F-4D97-AF65-F5344CB8AC3E}">
        <p14:creationId xmlns:p14="http://schemas.microsoft.com/office/powerpoint/2010/main" val="772858595"/>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198"/>
          <p:cNvSpPr>
            <a:spLocks noGrp="1"/>
          </p:cNvSpPr>
          <p:nvPr>
            <p:ph type="title"/>
          </p:nvPr>
        </p:nvSpPr>
        <p:spPr>
          <a:xfrm>
            <a:off x="457200" y="274638"/>
            <a:ext cx="8229600" cy="1143001"/>
          </a:xfrm>
          <a:prstGeom prst="rect">
            <a:avLst/>
          </a:prstGeom>
        </p:spPr>
        <p:txBody>
          <a:bodyPr/>
          <a:lstStyle/>
          <a:p>
            <a:pPr lvl="0"/>
            <a:endParaRPr/>
          </a:p>
        </p:txBody>
      </p:sp>
      <p:pic>
        <p:nvPicPr>
          <p:cNvPr id="3" name="image19.png"/>
          <p:cNvPicPr/>
          <p:nvPr/>
        </p:nvPicPr>
        <p:blipFill>
          <a:blip r:embed="rId2">
            <a:extLst/>
          </a:blip>
          <a:srcRect t="22961" b="62308"/>
          <a:stretch>
            <a:fillRect/>
          </a:stretch>
        </p:blipFill>
        <p:spPr>
          <a:xfrm>
            <a:off x="-12722" y="51206"/>
            <a:ext cx="9220201" cy="6806794"/>
          </a:xfrm>
          <a:prstGeom prst="rect">
            <a:avLst/>
          </a:prstGeom>
          <a:ln w="12700">
            <a:miter lim="400000"/>
          </a:ln>
        </p:spPr>
      </p:pic>
      <p:pic>
        <p:nvPicPr>
          <p:cNvPr id="4" name="image19.png"/>
          <p:cNvPicPr/>
          <p:nvPr/>
        </p:nvPicPr>
        <p:blipFill>
          <a:blip r:embed="rId2">
            <a:extLst/>
          </a:blip>
          <a:srcRect t="8222" b="90705"/>
          <a:stretch>
            <a:fillRect/>
          </a:stretch>
        </p:blipFill>
        <p:spPr>
          <a:xfrm>
            <a:off x="2627" y="-461413"/>
            <a:ext cx="9217551" cy="512620"/>
          </a:xfrm>
          <a:prstGeom prst="rect">
            <a:avLst/>
          </a:prstGeom>
          <a:ln w="12700">
            <a:miter lim="400000"/>
          </a:ln>
        </p:spPr>
      </p:pic>
    </p:spTree>
    <p:extLst>
      <p:ext uri="{BB962C8B-B14F-4D97-AF65-F5344CB8AC3E}">
        <p14:creationId xmlns:p14="http://schemas.microsoft.com/office/powerpoint/2010/main" val="360087060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05"/>
          <p:cNvGrpSpPr/>
          <p:nvPr/>
        </p:nvGrpSpPr>
        <p:grpSpPr>
          <a:xfrm>
            <a:off x="-1776" y="6137562"/>
            <a:ext cx="9314796" cy="720439"/>
            <a:chOff x="0" y="0"/>
            <a:chExt cx="9314794" cy="720438"/>
          </a:xfrm>
        </p:grpSpPr>
        <p:pic>
          <p:nvPicPr>
            <p:cNvPr id="3" name="image19.png"/>
            <p:cNvPicPr/>
            <p:nvPr/>
          </p:nvPicPr>
          <p:blipFill>
            <a:blip r:embed="rId2">
              <a:extLst/>
            </a:blip>
            <a:srcRect t="8222" b="90705"/>
            <a:stretch>
              <a:fillRect/>
            </a:stretch>
          </p:blipFill>
          <p:spPr>
            <a:xfrm>
              <a:off x="-1" y="0"/>
              <a:ext cx="9314795" cy="512620"/>
            </a:xfrm>
            <a:prstGeom prst="rect">
              <a:avLst/>
            </a:prstGeom>
            <a:ln w="12700" cap="flat">
              <a:noFill/>
              <a:miter lim="400000"/>
            </a:ln>
            <a:effectLst/>
          </p:spPr>
        </p:pic>
        <p:pic>
          <p:nvPicPr>
            <p:cNvPr id="4" name="image19.png"/>
            <p:cNvPicPr/>
            <p:nvPr/>
          </p:nvPicPr>
          <p:blipFill>
            <a:blip r:embed="rId2">
              <a:extLst/>
            </a:blip>
            <a:srcRect t="8222" b="90705"/>
            <a:stretch>
              <a:fillRect/>
            </a:stretch>
          </p:blipFill>
          <p:spPr>
            <a:xfrm>
              <a:off x="0" y="207819"/>
              <a:ext cx="9314795" cy="512620"/>
            </a:xfrm>
            <a:prstGeom prst="rect">
              <a:avLst/>
            </a:prstGeom>
            <a:ln w="12700" cap="flat">
              <a:noFill/>
              <a:miter lim="400000"/>
            </a:ln>
            <a:effectLst/>
          </p:spPr>
        </p:pic>
      </p:grpSp>
      <p:pic>
        <p:nvPicPr>
          <p:cNvPr id="5" name="image21.png"/>
          <p:cNvPicPr/>
          <p:nvPr/>
        </p:nvPicPr>
        <p:blipFill>
          <a:blip r:embed="rId3">
            <a:extLst/>
          </a:blip>
          <a:stretch>
            <a:fillRect/>
          </a:stretch>
        </p:blipFill>
        <p:spPr>
          <a:xfrm>
            <a:off x="457200" y="3545414"/>
            <a:ext cx="8229600" cy="635533"/>
          </a:xfrm>
          <a:prstGeom prst="rect">
            <a:avLst/>
          </a:prstGeom>
          <a:ln w="12700">
            <a:miter lim="400000"/>
          </a:ln>
        </p:spPr>
      </p:pic>
      <p:pic>
        <p:nvPicPr>
          <p:cNvPr id="6" name="image19.png"/>
          <p:cNvPicPr/>
          <p:nvPr/>
        </p:nvPicPr>
        <p:blipFill>
          <a:blip r:embed="rId2">
            <a:extLst/>
          </a:blip>
          <a:srcRect t="52780" b="36494"/>
          <a:stretch>
            <a:fillRect/>
          </a:stretch>
        </p:blipFill>
        <p:spPr>
          <a:xfrm>
            <a:off x="0" y="304800"/>
            <a:ext cx="9314793" cy="5254257"/>
          </a:xfrm>
          <a:prstGeom prst="rect">
            <a:avLst/>
          </a:prstGeom>
          <a:ln w="12700">
            <a:miter lim="400000"/>
          </a:ln>
        </p:spPr>
      </p:pic>
      <p:grpSp>
        <p:nvGrpSpPr>
          <p:cNvPr id="7" name="Group 210"/>
          <p:cNvGrpSpPr/>
          <p:nvPr/>
        </p:nvGrpSpPr>
        <p:grpSpPr>
          <a:xfrm>
            <a:off x="-1778" y="-304800"/>
            <a:ext cx="9314796" cy="720439"/>
            <a:chOff x="0" y="0"/>
            <a:chExt cx="9314794" cy="720438"/>
          </a:xfrm>
        </p:grpSpPr>
        <p:pic>
          <p:nvPicPr>
            <p:cNvPr id="8" name="image19.png"/>
            <p:cNvPicPr/>
            <p:nvPr/>
          </p:nvPicPr>
          <p:blipFill>
            <a:blip r:embed="rId2">
              <a:extLst/>
            </a:blip>
            <a:srcRect t="8222" b="90705"/>
            <a:stretch>
              <a:fillRect/>
            </a:stretch>
          </p:blipFill>
          <p:spPr>
            <a:xfrm>
              <a:off x="-1" y="0"/>
              <a:ext cx="9314795" cy="512620"/>
            </a:xfrm>
            <a:prstGeom prst="rect">
              <a:avLst/>
            </a:prstGeom>
            <a:ln w="12700" cap="flat">
              <a:noFill/>
              <a:miter lim="400000"/>
            </a:ln>
            <a:effectLst/>
          </p:spPr>
        </p:pic>
        <p:pic>
          <p:nvPicPr>
            <p:cNvPr id="9" name="image19.png"/>
            <p:cNvPicPr/>
            <p:nvPr/>
          </p:nvPicPr>
          <p:blipFill>
            <a:blip r:embed="rId2">
              <a:extLst/>
            </a:blip>
            <a:srcRect t="8222" b="90705"/>
            <a:stretch>
              <a:fillRect/>
            </a:stretch>
          </p:blipFill>
          <p:spPr>
            <a:xfrm>
              <a:off x="0" y="207819"/>
              <a:ext cx="9314795" cy="512620"/>
            </a:xfrm>
            <a:prstGeom prst="rect">
              <a:avLst/>
            </a:prstGeom>
            <a:ln w="12700" cap="flat">
              <a:noFill/>
              <a:miter lim="400000"/>
            </a:ln>
            <a:effectLst/>
          </p:spPr>
        </p:pic>
      </p:grpSp>
      <p:pic>
        <p:nvPicPr>
          <p:cNvPr id="10" name="image21.png"/>
          <p:cNvPicPr/>
          <p:nvPr/>
        </p:nvPicPr>
        <p:blipFill>
          <a:blip r:embed="rId3">
            <a:extLst/>
          </a:blip>
          <a:srcRect r="48528"/>
          <a:stretch>
            <a:fillRect/>
          </a:stretch>
        </p:blipFill>
        <p:spPr>
          <a:xfrm>
            <a:off x="762093" y="-112049"/>
            <a:ext cx="4809905" cy="721649"/>
          </a:xfrm>
          <a:prstGeom prst="rect">
            <a:avLst/>
          </a:prstGeom>
          <a:ln w="12700">
            <a:miter lim="400000"/>
          </a:ln>
        </p:spPr>
      </p:pic>
      <p:pic>
        <p:nvPicPr>
          <p:cNvPr id="11" name="image19.png"/>
          <p:cNvPicPr/>
          <p:nvPr/>
        </p:nvPicPr>
        <p:blipFill>
          <a:blip r:embed="rId2">
            <a:extLst/>
          </a:blip>
          <a:srcRect t="8222" b="90705"/>
          <a:stretch>
            <a:fillRect/>
          </a:stretch>
        </p:blipFill>
        <p:spPr>
          <a:xfrm>
            <a:off x="0" y="5354780"/>
            <a:ext cx="9314793" cy="512620"/>
          </a:xfrm>
          <a:prstGeom prst="rect">
            <a:avLst/>
          </a:prstGeom>
          <a:ln w="12700">
            <a:miter lim="400000"/>
          </a:ln>
        </p:spPr>
      </p:pic>
      <p:grpSp>
        <p:nvGrpSpPr>
          <p:cNvPr id="12" name="Group 217"/>
          <p:cNvGrpSpPr/>
          <p:nvPr/>
        </p:nvGrpSpPr>
        <p:grpSpPr>
          <a:xfrm>
            <a:off x="-1775" y="5526330"/>
            <a:ext cx="9316568" cy="909109"/>
            <a:chOff x="0" y="0"/>
            <a:chExt cx="9316566" cy="909108"/>
          </a:xfrm>
        </p:grpSpPr>
        <p:pic>
          <p:nvPicPr>
            <p:cNvPr id="13" name="image19.png"/>
            <p:cNvPicPr/>
            <p:nvPr/>
          </p:nvPicPr>
          <p:blipFill>
            <a:blip r:embed="rId2">
              <a:extLst/>
            </a:blip>
            <a:srcRect t="8222" b="90705"/>
            <a:stretch>
              <a:fillRect/>
            </a:stretch>
          </p:blipFill>
          <p:spPr>
            <a:xfrm>
              <a:off x="1772" y="0"/>
              <a:ext cx="9314795" cy="512620"/>
            </a:xfrm>
            <a:prstGeom prst="rect">
              <a:avLst/>
            </a:prstGeom>
            <a:ln w="12700" cap="flat">
              <a:noFill/>
              <a:miter lim="400000"/>
            </a:ln>
            <a:effectLst/>
          </p:spPr>
        </p:pic>
        <p:grpSp>
          <p:nvGrpSpPr>
            <p:cNvPr id="14" name="Group 216"/>
            <p:cNvGrpSpPr/>
            <p:nvPr/>
          </p:nvGrpSpPr>
          <p:grpSpPr>
            <a:xfrm>
              <a:off x="-1" y="188669"/>
              <a:ext cx="9314796" cy="720440"/>
              <a:chOff x="0" y="0"/>
              <a:chExt cx="9314794" cy="720438"/>
            </a:xfrm>
          </p:grpSpPr>
          <p:pic>
            <p:nvPicPr>
              <p:cNvPr id="15" name="image19.png"/>
              <p:cNvPicPr/>
              <p:nvPr/>
            </p:nvPicPr>
            <p:blipFill>
              <a:blip r:embed="rId2">
                <a:extLst/>
              </a:blip>
              <a:srcRect t="8222" b="90705"/>
              <a:stretch>
                <a:fillRect/>
              </a:stretch>
            </p:blipFill>
            <p:spPr>
              <a:xfrm>
                <a:off x="-1" y="0"/>
                <a:ext cx="9314795" cy="512620"/>
              </a:xfrm>
              <a:prstGeom prst="rect">
                <a:avLst/>
              </a:prstGeom>
              <a:ln w="12700" cap="flat">
                <a:noFill/>
                <a:miter lim="400000"/>
              </a:ln>
              <a:effectLst/>
            </p:spPr>
          </p:pic>
          <p:pic>
            <p:nvPicPr>
              <p:cNvPr id="16" name="image19.png"/>
              <p:cNvPicPr/>
              <p:nvPr/>
            </p:nvPicPr>
            <p:blipFill>
              <a:blip r:embed="rId2">
                <a:extLst/>
              </a:blip>
              <a:srcRect t="8222" b="90705"/>
              <a:stretch>
                <a:fillRect/>
              </a:stretch>
            </p:blipFill>
            <p:spPr>
              <a:xfrm>
                <a:off x="0" y="207819"/>
                <a:ext cx="9314795" cy="512620"/>
              </a:xfrm>
              <a:prstGeom prst="rect">
                <a:avLst/>
              </a:prstGeom>
              <a:ln w="12700" cap="flat">
                <a:noFill/>
                <a:miter lim="400000"/>
              </a:ln>
              <a:effectLst/>
            </p:spPr>
          </p:pic>
        </p:grpSp>
      </p:grpSp>
      <p:grpSp>
        <p:nvGrpSpPr>
          <p:cNvPr id="17" name="Group 220"/>
          <p:cNvGrpSpPr/>
          <p:nvPr/>
        </p:nvGrpSpPr>
        <p:grpSpPr>
          <a:xfrm>
            <a:off x="-1777" y="6747161"/>
            <a:ext cx="9314796" cy="720439"/>
            <a:chOff x="0" y="0"/>
            <a:chExt cx="9314794" cy="720438"/>
          </a:xfrm>
        </p:grpSpPr>
        <p:pic>
          <p:nvPicPr>
            <p:cNvPr id="18" name="image19.png"/>
            <p:cNvPicPr/>
            <p:nvPr/>
          </p:nvPicPr>
          <p:blipFill>
            <a:blip r:embed="rId2">
              <a:extLst/>
            </a:blip>
            <a:srcRect t="8222" b="90705"/>
            <a:stretch>
              <a:fillRect/>
            </a:stretch>
          </p:blipFill>
          <p:spPr>
            <a:xfrm>
              <a:off x="-1" y="0"/>
              <a:ext cx="9314795" cy="512620"/>
            </a:xfrm>
            <a:prstGeom prst="rect">
              <a:avLst/>
            </a:prstGeom>
            <a:ln w="12700" cap="flat">
              <a:noFill/>
              <a:miter lim="400000"/>
            </a:ln>
            <a:effectLst/>
          </p:spPr>
        </p:pic>
        <p:pic>
          <p:nvPicPr>
            <p:cNvPr id="19" name="image19.png"/>
            <p:cNvPicPr/>
            <p:nvPr/>
          </p:nvPicPr>
          <p:blipFill>
            <a:blip r:embed="rId2">
              <a:extLst/>
            </a:blip>
            <a:srcRect t="8222" b="90705"/>
            <a:stretch>
              <a:fillRect/>
            </a:stretch>
          </p:blipFill>
          <p:spPr>
            <a:xfrm>
              <a:off x="0" y="207819"/>
              <a:ext cx="9314795" cy="512620"/>
            </a:xfrm>
            <a:prstGeom prst="rect">
              <a:avLst/>
            </a:prstGeom>
            <a:ln w="12700" cap="flat">
              <a:noFill/>
              <a:miter lim="400000"/>
            </a:ln>
            <a:effectLst/>
          </p:spPr>
        </p:pic>
      </p:grpSp>
      <p:pic>
        <p:nvPicPr>
          <p:cNvPr id="20" name="image21.png"/>
          <p:cNvPicPr/>
          <p:nvPr/>
        </p:nvPicPr>
        <p:blipFill>
          <a:blip r:embed="rId3">
            <a:extLst/>
          </a:blip>
          <a:srcRect r="48528"/>
          <a:stretch>
            <a:fillRect/>
          </a:stretch>
        </p:blipFill>
        <p:spPr>
          <a:xfrm>
            <a:off x="93" y="4724400"/>
            <a:ext cx="4809905" cy="721649"/>
          </a:xfrm>
          <a:prstGeom prst="rect">
            <a:avLst/>
          </a:prstGeom>
          <a:ln w="12700">
            <a:miter lim="400000"/>
          </a:ln>
        </p:spPr>
      </p:pic>
      <p:pic>
        <p:nvPicPr>
          <p:cNvPr id="21" name="image21.png"/>
          <p:cNvPicPr/>
          <p:nvPr/>
        </p:nvPicPr>
        <p:blipFill>
          <a:blip r:embed="rId3">
            <a:extLst/>
          </a:blip>
          <a:srcRect r="48528"/>
          <a:stretch>
            <a:fillRect/>
          </a:stretch>
        </p:blipFill>
        <p:spPr>
          <a:xfrm>
            <a:off x="93" y="4155152"/>
            <a:ext cx="4809905" cy="721649"/>
          </a:xfrm>
          <a:prstGeom prst="rect">
            <a:avLst/>
          </a:prstGeom>
          <a:ln w="12700">
            <a:miter lim="400000"/>
          </a:ln>
        </p:spPr>
      </p:pic>
      <p:pic>
        <p:nvPicPr>
          <p:cNvPr id="22" name="image19.png"/>
          <p:cNvPicPr/>
          <p:nvPr/>
        </p:nvPicPr>
        <p:blipFill>
          <a:blip r:embed="rId2">
            <a:extLst/>
          </a:blip>
          <a:srcRect t="9089" b="88618"/>
          <a:stretch>
            <a:fillRect/>
          </a:stretch>
        </p:blipFill>
        <p:spPr>
          <a:xfrm>
            <a:off x="18392" y="5575939"/>
            <a:ext cx="9296401" cy="1123245"/>
          </a:xfrm>
          <a:prstGeom prst="rect">
            <a:avLst/>
          </a:prstGeom>
          <a:ln w="12700">
            <a:miter lim="400000"/>
          </a:ln>
        </p:spPr>
      </p:pic>
      <p:sp>
        <p:nvSpPr>
          <p:cNvPr id="23" name="Shape 225"/>
          <p:cNvSpPr>
            <a:spLocks noGrp="1"/>
          </p:cNvSpPr>
          <p:nvPr>
            <p:ph type="title"/>
          </p:nvPr>
        </p:nvSpPr>
        <p:spPr>
          <a:xfrm>
            <a:off x="457200" y="274638"/>
            <a:ext cx="8229600" cy="1143001"/>
          </a:xfrm>
          <a:prstGeom prst="rect">
            <a:avLst/>
          </a:prstGeom>
        </p:spPr>
        <p:txBody>
          <a:bodyPr/>
          <a:lstStyle/>
          <a:p>
            <a:pPr lvl="0"/>
            <a:endParaRPr/>
          </a:p>
        </p:txBody>
      </p:sp>
      <p:pic>
        <p:nvPicPr>
          <p:cNvPr id="24" name="image19.png"/>
          <p:cNvPicPr/>
          <p:nvPr/>
        </p:nvPicPr>
        <p:blipFill>
          <a:blip r:embed="rId2">
            <a:extLst/>
          </a:blip>
          <a:srcRect t="61093" b="23464"/>
          <a:stretch>
            <a:fillRect/>
          </a:stretch>
        </p:blipFill>
        <p:spPr>
          <a:xfrm>
            <a:off x="-2" y="0"/>
            <a:ext cx="9375612" cy="7010400"/>
          </a:xfrm>
          <a:prstGeom prst="rect">
            <a:avLst/>
          </a:prstGeom>
          <a:ln w="12700">
            <a:miter lim="400000"/>
          </a:ln>
        </p:spPr>
      </p:pic>
      <p:pic>
        <p:nvPicPr>
          <p:cNvPr id="25" name="image21.png"/>
          <p:cNvPicPr/>
          <p:nvPr/>
        </p:nvPicPr>
        <p:blipFill>
          <a:blip r:embed="rId3">
            <a:extLst/>
          </a:blip>
          <a:srcRect r="48528"/>
          <a:stretch>
            <a:fillRect/>
          </a:stretch>
        </p:blipFill>
        <p:spPr>
          <a:xfrm>
            <a:off x="4679875" y="-56881"/>
            <a:ext cx="4809905" cy="721649"/>
          </a:xfrm>
          <a:prstGeom prst="rect">
            <a:avLst/>
          </a:prstGeom>
          <a:ln w="12700">
            <a:miter lim="400000"/>
          </a:ln>
        </p:spPr>
      </p:pic>
      <p:pic>
        <p:nvPicPr>
          <p:cNvPr id="26" name="image21.png"/>
          <p:cNvPicPr/>
          <p:nvPr/>
        </p:nvPicPr>
        <p:blipFill>
          <a:blip r:embed="rId3">
            <a:extLst/>
          </a:blip>
          <a:srcRect r="48528"/>
          <a:stretch>
            <a:fillRect/>
          </a:stretch>
        </p:blipFill>
        <p:spPr>
          <a:xfrm>
            <a:off x="4876893" y="456342"/>
            <a:ext cx="4809905" cy="721649"/>
          </a:xfrm>
          <a:prstGeom prst="rect">
            <a:avLst/>
          </a:prstGeom>
          <a:ln w="12700">
            <a:miter lim="400000"/>
          </a:ln>
        </p:spPr>
      </p:pic>
    </p:spTree>
    <p:extLst>
      <p:ext uri="{BB962C8B-B14F-4D97-AF65-F5344CB8AC3E}">
        <p14:creationId xmlns:p14="http://schemas.microsoft.com/office/powerpoint/2010/main" val="200373507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31"/>
          <p:cNvSpPr>
            <a:spLocks noGrp="1"/>
          </p:cNvSpPr>
          <p:nvPr>
            <p:ph type="title"/>
          </p:nvPr>
        </p:nvSpPr>
        <p:spPr>
          <a:xfrm>
            <a:off x="457200" y="274638"/>
            <a:ext cx="8229600" cy="1143001"/>
          </a:xfrm>
          <a:prstGeom prst="rect">
            <a:avLst/>
          </a:prstGeom>
        </p:spPr>
        <p:txBody>
          <a:bodyPr/>
          <a:lstStyle/>
          <a:p>
            <a:pPr lvl="0"/>
            <a:endParaRPr/>
          </a:p>
        </p:txBody>
      </p:sp>
      <p:pic>
        <p:nvPicPr>
          <p:cNvPr id="3" name="image19.png"/>
          <p:cNvPicPr/>
          <p:nvPr/>
        </p:nvPicPr>
        <p:blipFill>
          <a:blip r:embed="rId2">
            <a:extLst/>
          </a:blip>
          <a:srcRect t="76403" b="10670"/>
          <a:stretch>
            <a:fillRect/>
          </a:stretch>
        </p:blipFill>
        <p:spPr>
          <a:xfrm>
            <a:off x="0" y="0"/>
            <a:ext cx="9296400" cy="6331528"/>
          </a:xfrm>
          <a:prstGeom prst="rect">
            <a:avLst/>
          </a:prstGeom>
          <a:ln w="12700">
            <a:miter lim="400000"/>
          </a:ln>
        </p:spPr>
      </p:pic>
      <p:pic>
        <p:nvPicPr>
          <p:cNvPr id="4" name="image19.png"/>
          <p:cNvPicPr/>
          <p:nvPr/>
        </p:nvPicPr>
        <p:blipFill>
          <a:blip r:embed="rId2">
            <a:extLst/>
          </a:blip>
          <a:srcRect t="8222" b="90705"/>
          <a:stretch>
            <a:fillRect/>
          </a:stretch>
        </p:blipFill>
        <p:spPr>
          <a:xfrm>
            <a:off x="0" y="6331527"/>
            <a:ext cx="9296400" cy="512620"/>
          </a:xfrm>
          <a:prstGeom prst="rect">
            <a:avLst/>
          </a:prstGeom>
          <a:ln w="12700">
            <a:miter lim="400000"/>
          </a:ln>
        </p:spPr>
      </p:pic>
      <p:pic>
        <p:nvPicPr>
          <p:cNvPr id="5" name="image19.png"/>
          <p:cNvPicPr/>
          <p:nvPr/>
        </p:nvPicPr>
        <p:blipFill>
          <a:blip r:embed="rId2">
            <a:extLst/>
          </a:blip>
          <a:srcRect t="8222" b="90705"/>
          <a:stretch>
            <a:fillRect/>
          </a:stretch>
        </p:blipFill>
        <p:spPr>
          <a:xfrm>
            <a:off x="0" y="6844145"/>
            <a:ext cx="9296400" cy="512620"/>
          </a:xfrm>
          <a:prstGeom prst="rect">
            <a:avLst/>
          </a:prstGeom>
          <a:ln w="12700">
            <a:miter lim="400000"/>
          </a:ln>
        </p:spPr>
      </p:pic>
    </p:spTree>
    <p:extLst>
      <p:ext uri="{BB962C8B-B14F-4D97-AF65-F5344CB8AC3E}">
        <p14:creationId xmlns:p14="http://schemas.microsoft.com/office/powerpoint/2010/main" val="2469070941"/>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2">
            <a:extLst/>
          </a:blip>
          <a:stretch>
            <a:fillRect/>
          </a:stretch>
        </p:blipFill>
        <p:spPr>
          <a:xfrm>
            <a:off x="0" y="-4947"/>
            <a:ext cx="9296400" cy="2006970"/>
          </a:xfrm>
          <a:prstGeom prst="rect">
            <a:avLst/>
          </a:prstGeom>
          <a:ln w="12700">
            <a:miter lim="400000"/>
          </a:ln>
        </p:spPr>
      </p:pic>
      <p:sp>
        <p:nvSpPr>
          <p:cNvPr id="3" name="Shape 241"/>
          <p:cNvSpPr/>
          <p:nvPr/>
        </p:nvSpPr>
        <p:spPr>
          <a:xfrm>
            <a:off x="0" y="238835"/>
            <a:ext cx="8636621" cy="151940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ctr" defTabSz="502920"/>
            <a:r>
              <a:rPr sz="2145">
                <a:solidFill>
                  <a:srgbClr val="FFFFFF"/>
                </a:solidFill>
              </a:rPr>
              <a:t/>
            </a:r>
            <a:br>
              <a:rPr sz="2145">
                <a:solidFill>
                  <a:srgbClr val="FFFFFF"/>
                </a:solidFill>
              </a:rPr>
            </a:br>
            <a:r>
              <a:rPr sz="3520" b="1">
                <a:solidFill>
                  <a:srgbClr val="FFFFFF"/>
                </a:solidFill>
              </a:rPr>
              <a:t>The BRAIN Initiative: </a:t>
            </a:r>
            <a:br>
              <a:rPr sz="3520" b="1">
                <a:solidFill>
                  <a:srgbClr val="FFFFFF"/>
                </a:solidFill>
              </a:rPr>
            </a:br>
            <a:r>
              <a:rPr sz="3520" b="1">
                <a:solidFill>
                  <a:srgbClr val="FFFB00"/>
                </a:solidFill>
              </a:rPr>
              <a:t>Precursors and Catalysts</a:t>
            </a:r>
          </a:p>
        </p:txBody>
      </p:sp>
      <p:sp>
        <p:nvSpPr>
          <p:cNvPr id="4" name="Shape 239"/>
          <p:cNvSpPr txBox="1">
            <a:spLocks/>
          </p:cNvSpPr>
          <p:nvPr/>
        </p:nvSpPr>
        <p:spPr>
          <a:xfrm>
            <a:off x="457200" y="21463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46888" indent="-246888" defTabSz="658368">
              <a:lnSpc>
                <a:spcPct val="80000"/>
              </a:lnSpc>
              <a:spcBef>
                <a:spcPts val="300"/>
              </a:spcBef>
              <a:buClr>
                <a:srgbClr val="FFFFFF"/>
              </a:buClr>
              <a:defRPr sz="1800"/>
            </a:pPr>
            <a:endParaRPr lang="en-US" sz="1440" smtClean="0">
              <a:solidFill>
                <a:srgbClr val="FFFFFF"/>
              </a:solidFill>
            </a:endParaRPr>
          </a:p>
          <a:p>
            <a:pPr marL="246888" indent="-246888" defTabSz="658368">
              <a:lnSpc>
                <a:spcPct val="80000"/>
              </a:lnSpc>
              <a:spcBef>
                <a:spcPts val="300"/>
              </a:spcBef>
              <a:buClr>
                <a:srgbClr val="FFFFFF"/>
              </a:buClr>
              <a:defRPr sz="1800"/>
            </a:pPr>
            <a:r>
              <a:rPr lang="en-US" sz="1440" b="1" smtClean="0">
                <a:solidFill>
                  <a:srgbClr val="000000"/>
                </a:solidFill>
              </a:rPr>
              <a:t>Decade of the Brain; Decade of Behavior; Decade of the Mind; Science of Mind efforts</a:t>
            </a:r>
          </a:p>
          <a:p>
            <a:pPr marL="246888" indent="-246888" defTabSz="658368">
              <a:lnSpc>
                <a:spcPct val="80000"/>
              </a:lnSpc>
              <a:spcBef>
                <a:spcPts val="300"/>
              </a:spcBef>
              <a:buClr>
                <a:srgbClr val="FFFFFF"/>
              </a:buClr>
              <a:defRPr sz="1800"/>
            </a:pPr>
            <a:endParaRPr lang="en-US" sz="1440" b="1" smtClean="0">
              <a:solidFill>
                <a:srgbClr val="000000"/>
              </a:solidFill>
            </a:endParaRPr>
          </a:p>
          <a:p>
            <a:pPr marL="246888" indent="-246888" defTabSz="658368">
              <a:lnSpc>
                <a:spcPct val="80000"/>
              </a:lnSpc>
              <a:spcBef>
                <a:spcPts val="300"/>
              </a:spcBef>
              <a:buClr>
                <a:srgbClr val="FFFFFF"/>
              </a:buClr>
              <a:defRPr sz="1800"/>
            </a:pPr>
            <a:r>
              <a:rPr lang="en-US" sz="1440" b="1" smtClean="0">
                <a:solidFill>
                  <a:srgbClr val="000000"/>
                </a:solidFill>
              </a:rPr>
              <a:t>NIH: NICHD Literacy Research; NIH Human Brain Project; Neuroscience Blueprint; NIH-NSF Collaborative Research in Computational Neuroscience (CRCNS)</a:t>
            </a:r>
            <a:endParaRPr lang="en-US" sz="1440" smtClean="0">
              <a:solidFill>
                <a:srgbClr val="000000"/>
              </a:solidFill>
            </a:endParaRPr>
          </a:p>
          <a:p>
            <a:pPr marL="246888" indent="-246888" defTabSz="658368">
              <a:lnSpc>
                <a:spcPct val="80000"/>
              </a:lnSpc>
              <a:spcBef>
                <a:spcPts val="300"/>
              </a:spcBef>
              <a:buClr>
                <a:srgbClr val="FFFFFF"/>
              </a:buClr>
              <a:defRPr sz="1800"/>
            </a:pPr>
            <a:endParaRPr lang="en-US" sz="1440" b="1" smtClean="0">
              <a:solidFill>
                <a:srgbClr val="000000"/>
              </a:solidFill>
            </a:endParaRPr>
          </a:p>
          <a:p>
            <a:pPr marL="246888" indent="-246888" defTabSz="658368">
              <a:lnSpc>
                <a:spcPct val="80000"/>
              </a:lnSpc>
              <a:spcBef>
                <a:spcPts val="300"/>
              </a:spcBef>
              <a:buClr>
                <a:srgbClr val="FFFFFF"/>
              </a:buClr>
              <a:defRPr sz="1800"/>
            </a:pPr>
            <a:r>
              <a:rPr lang="en-US" sz="1440" b="1" smtClean="0">
                <a:solidFill>
                  <a:srgbClr val="000000"/>
                </a:solidFill>
              </a:rPr>
              <a:t>NSF Workshops: Cognitive Neuroscience planning (1999-2000); Convergent Technologies to Improve Human Performance (Dec 3-4, 2001); Integrative Cognitive Science (Oct. 2-3, 2004); Grand Challenges of Mind and Brain (July 2006); Brain Science as a Mutual Opportunity for the Physical and Mathematical Sciences, Computer Science, and Engineering (Aug. 2006); Interdisciplinary Themes (March 2007)</a:t>
            </a:r>
            <a:endParaRPr lang="en-US" sz="1440" smtClean="0">
              <a:solidFill>
                <a:srgbClr val="000000"/>
              </a:solidFill>
            </a:endParaRPr>
          </a:p>
          <a:p>
            <a:pPr marL="246888" indent="-246888" defTabSz="658368">
              <a:lnSpc>
                <a:spcPct val="80000"/>
              </a:lnSpc>
              <a:spcBef>
                <a:spcPts val="300"/>
              </a:spcBef>
              <a:buClr>
                <a:srgbClr val="FFFFFF"/>
              </a:buClr>
              <a:defRPr sz="1800"/>
            </a:pPr>
            <a:endParaRPr lang="en-US" sz="1440" b="1" smtClean="0">
              <a:solidFill>
                <a:srgbClr val="000000"/>
              </a:solidFill>
            </a:endParaRPr>
          </a:p>
          <a:p>
            <a:pPr marL="246888" indent="-246888" defTabSz="658368">
              <a:lnSpc>
                <a:spcPct val="80000"/>
              </a:lnSpc>
              <a:spcBef>
                <a:spcPts val="300"/>
              </a:spcBef>
              <a:buClr>
                <a:srgbClr val="FFFFFF"/>
              </a:buClr>
              <a:defRPr sz="1800"/>
            </a:pPr>
            <a:r>
              <a:rPr lang="en-US" sz="1440" b="1" smtClean="0">
                <a:solidFill>
                  <a:srgbClr val="000000"/>
                </a:solidFill>
              </a:rPr>
              <a:t>National Academies. NAE -  Grand Challenges for Engineering (Feb 15, 2008);  IOM Forum on Neuroscience - </a:t>
            </a:r>
            <a:r>
              <a:rPr lang="en-US" sz="1440" b="1" i="1" smtClean="0">
                <a:solidFill>
                  <a:srgbClr val="000000"/>
                </a:solidFill>
              </a:rPr>
              <a:t>From Molecules to Minds: Challenges for the 21st Century</a:t>
            </a:r>
            <a:r>
              <a:rPr lang="en-US" sz="1440" b="1" smtClean="0">
                <a:solidFill>
                  <a:srgbClr val="000000"/>
                </a:solidFill>
              </a:rPr>
              <a:t> (June 25, 2008; NRC “</a:t>
            </a:r>
            <a:r>
              <a:rPr lang="en-US" sz="1440" b="1" i="1" smtClean="0">
                <a:solidFill>
                  <a:srgbClr val="000000"/>
                </a:solidFill>
              </a:rPr>
              <a:t>Research at the Intersection of Physical and Life Sciences</a:t>
            </a:r>
            <a:r>
              <a:rPr lang="en-US" sz="1440" b="1" smtClean="0">
                <a:solidFill>
                  <a:srgbClr val="000000"/>
                </a:solidFill>
              </a:rPr>
              <a:t>” (2010)</a:t>
            </a:r>
            <a:endParaRPr lang="en-US" sz="1440" smtClean="0">
              <a:solidFill>
                <a:srgbClr val="000000"/>
              </a:solidFill>
            </a:endParaRPr>
          </a:p>
          <a:p>
            <a:pPr marL="246888" indent="-246888" defTabSz="658368">
              <a:lnSpc>
                <a:spcPct val="80000"/>
              </a:lnSpc>
              <a:spcBef>
                <a:spcPts val="300"/>
              </a:spcBef>
              <a:buClr>
                <a:srgbClr val="FFFFFF"/>
              </a:buClr>
              <a:defRPr sz="1800"/>
            </a:pPr>
            <a:endParaRPr lang="en-US" sz="1440" b="1" smtClean="0">
              <a:solidFill>
                <a:srgbClr val="000000"/>
              </a:solidFill>
            </a:endParaRPr>
          </a:p>
          <a:p>
            <a:pPr marL="246888" indent="-246888" defTabSz="658368">
              <a:lnSpc>
                <a:spcPct val="80000"/>
              </a:lnSpc>
              <a:spcBef>
                <a:spcPts val="300"/>
              </a:spcBef>
              <a:buClr>
                <a:srgbClr val="FFFFFF"/>
              </a:buClr>
              <a:defRPr sz="1800"/>
            </a:pPr>
            <a:r>
              <a:rPr lang="en-US" sz="1440" b="1" smtClean="0">
                <a:solidFill>
                  <a:srgbClr val="000000"/>
                </a:solidFill>
              </a:rPr>
              <a:t>DARPA: Revolutionizing Prosthetics</a:t>
            </a:r>
          </a:p>
          <a:p>
            <a:pPr marL="246888" indent="-246888" defTabSz="658368">
              <a:lnSpc>
                <a:spcPct val="80000"/>
              </a:lnSpc>
              <a:spcBef>
                <a:spcPts val="300"/>
              </a:spcBef>
              <a:buClr>
                <a:srgbClr val="FFFFFF"/>
              </a:buClr>
              <a:defRPr sz="1800"/>
            </a:pPr>
            <a:endParaRPr lang="en-US" sz="1440" b="1" smtClean="0">
              <a:solidFill>
                <a:srgbClr val="000000"/>
              </a:solidFill>
            </a:endParaRPr>
          </a:p>
          <a:p>
            <a:pPr marL="246888" indent="-246888" defTabSz="658368">
              <a:lnSpc>
                <a:spcPct val="80000"/>
              </a:lnSpc>
              <a:spcBef>
                <a:spcPts val="300"/>
              </a:spcBef>
              <a:buClr>
                <a:srgbClr val="FFFFFF"/>
              </a:buClr>
              <a:defRPr sz="1800"/>
            </a:pPr>
            <a:r>
              <a:rPr lang="en-US" sz="1440" b="1" smtClean="0">
                <a:solidFill>
                  <a:srgbClr val="000000"/>
                </a:solidFill>
              </a:rPr>
              <a:t>Allen / Gatsby / Kavli Workshop:  </a:t>
            </a:r>
            <a:r>
              <a:rPr lang="en-US" sz="1440" b="1" i="1" smtClean="0">
                <a:solidFill>
                  <a:srgbClr val="000000"/>
                </a:solidFill>
              </a:rPr>
              <a:t>Opportunities at the Interface of Neuroscience and Nanoscience  </a:t>
            </a:r>
            <a:r>
              <a:rPr lang="en-US" sz="1440" b="1" smtClean="0">
                <a:solidFill>
                  <a:srgbClr val="000000"/>
                </a:solidFill>
              </a:rPr>
              <a:t>(Sep. 2011);  Brain Activity Map Project (BAM)</a:t>
            </a:r>
          </a:p>
          <a:p>
            <a:pPr marL="246888" indent="-246888" defTabSz="658368">
              <a:lnSpc>
                <a:spcPct val="80000"/>
              </a:lnSpc>
              <a:spcBef>
                <a:spcPts val="300"/>
              </a:spcBef>
              <a:buClr>
                <a:srgbClr val="FFFFFF"/>
              </a:buClr>
              <a:defRPr sz="1800"/>
            </a:pPr>
            <a:endParaRPr lang="en-US" sz="1440" b="1" smtClean="0">
              <a:solidFill>
                <a:srgbClr val="000000"/>
              </a:solidFill>
            </a:endParaRPr>
          </a:p>
          <a:p>
            <a:pPr marL="246888" indent="-246888" defTabSz="658368">
              <a:lnSpc>
                <a:spcPct val="80000"/>
              </a:lnSpc>
              <a:spcBef>
                <a:spcPts val="300"/>
              </a:spcBef>
              <a:buClr>
                <a:srgbClr val="FFFFFF"/>
              </a:buClr>
              <a:defRPr sz="1800"/>
            </a:pPr>
            <a:r>
              <a:rPr lang="en-US" sz="1440" b="1" smtClean="0">
                <a:solidFill>
                  <a:srgbClr val="000000"/>
                </a:solidFill>
              </a:rPr>
              <a:t>Professional societies: the OSTP “Tractable Problems” exercise (2012)</a:t>
            </a:r>
            <a:endParaRPr lang="en-US" sz="1440" b="1" dirty="0">
              <a:solidFill>
                <a:srgbClr val="000000"/>
              </a:solidFill>
            </a:endParaRPr>
          </a:p>
        </p:txBody>
      </p:sp>
    </p:spTree>
    <p:extLst>
      <p:ext uri="{BB962C8B-B14F-4D97-AF65-F5344CB8AC3E}">
        <p14:creationId xmlns:p14="http://schemas.microsoft.com/office/powerpoint/2010/main" val="37419188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9189" y="595476"/>
            <a:ext cx="5031897" cy="2308324"/>
          </a:xfrm>
          <a:prstGeom prst="rect">
            <a:avLst/>
          </a:prstGeom>
        </p:spPr>
        <p:txBody>
          <a:bodyPr wrap="square">
            <a:spAutoFit/>
          </a:bodyPr>
          <a:lstStyle/>
          <a:p>
            <a:pPr lvl="0"/>
            <a:r>
              <a:rPr lang="en-US" sz="4800" b="1" dirty="0" smtClean="0">
                <a:solidFill>
                  <a:schemeClr val="tx1"/>
                </a:solidFill>
              </a:rPr>
              <a:t>The White House </a:t>
            </a:r>
          </a:p>
          <a:p>
            <a:pPr lvl="0"/>
            <a:r>
              <a:rPr lang="en-US" sz="4800" b="1" dirty="0" smtClean="0">
                <a:solidFill>
                  <a:schemeClr val="accent1"/>
                </a:solidFill>
              </a:rPr>
              <a:t>Neuroscience</a:t>
            </a:r>
            <a:r>
              <a:rPr lang="en-US" sz="4800" b="1" dirty="0" smtClean="0">
                <a:solidFill>
                  <a:schemeClr val="tx1"/>
                </a:solidFill>
              </a:rPr>
              <a:t> </a:t>
            </a:r>
          </a:p>
          <a:p>
            <a:pPr lvl="0"/>
            <a:r>
              <a:rPr lang="en-US" sz="4800" b="1" dirty="0" smtClean="0">
                <a:solidFill>
                  <a:schemeClr val="bg1">
                    <a:lumMod val="50000"/>
                  </a:schemeClr>
                </a:solidFill>
              </a:rPr>
              <a:t>Initiative</a:t>
            </a:r>
            <a:endParaRPr lang="en-US" sz="4800" b="1" dirty="0">
              <a:solidFill>
                <a:schemeClr val="bg1">
                  <a:lumMod val="50000"/>
                </a:schemeClr>
              </a:solidFill>
            </a:endParaRPr>
          </a:p>
        </p:txBody>
      </p:sp>
    </p:spTree>
    <p:extLst>
      <p:ext uri="{BB962C8B-B14F-4D97-AF65-F5344CB8AC3E}">
        <p14:creationId xmlns:p14="http://schemas.microsoft.com/office/powerpoint/2010/main" val="2569532089"/>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2">
            <a:extLst/>
          </a:blip>
          <a:stretch>
            <a:fillRect/>
          </a:stretch>
        </p:blipFill>
        <p:spPr>
          <a:xfrm>
            <a:off x="1181100" y="-21286"/>
            <a:ext cx="8115300" cy="710121"/>
          </a:xfrm>
          <a:prstGeom prst="rect">
            <a:avLst/>
          </a:prstGeom>
          <a:ln w="12700">
            <a:miter lim="400000"/>
          </a:ln>
        </p:spPr>
      </p:pic>
      <p:pic>
        <p:nvPicPr>
          <p:cNvPr id="3" name="pasted-image.tif"/>
          <p:cNvPicPr/>
          <p:nvPr/>
        </p:nvPicPr>
        <p:blipFill>
          <a:blip r:embed="rId3">
            <a:extLst/>
          </a:blip>
          <a:stretch>
            <a:fillRect/>
          </a:stretch>
        </p:blipFill>
        <p:spPr>
          <a:xfrm>
            <a:off x="0" y="-57150"/>
            <a:ext cx="1190278" cy="781850"/>
          </a:xfrm>
          <a:prstGeom prst="rect">
            <a:avLst/>
          </a:prstGeom>
          <a:ln w="12700">
            <a:miter lim="400000"/>
          </a:ln>
        </p:spPr>
      </p:pic>
      <p:sp>
        <p:nvSpPr>
          <p:cNvPr id="5" name="Shape 250"/>
          <p:cNvSpPr>
            <a:spLocks noGrp="1"/>
          </p:cNvSpPr>
          <p:nvPr>
            <p:ph type="title"/>
          </p:nvPr>
        </p:nvSpPr>
        <p:spPr>
          <a:xfrm>
            <a:off x="368300" y="865118"/>
            <a:ext cx="8229600" cy="799994"/>
          </a:xfrm>
          <a:prstGeom prst="rect">
            <a:avLst/>
          </a:prstGeom>
        </p:spPr>
        <p:txBody>
          <a:bodyPr/>
          <a:lstStyle/>
          <a:p>
            <a:pPr lvl="0">
              <a:defRPr sz="1800"/>
            </a:pPr>
            <a:r>
              <a:rPr sz="4400" b="1" dirty="0">
                <a:solidFill>
                  <a:schemeClr val="bg1">
                    <a:lumMod val="50000"/>
                  </a:schemeClr>
                </a:solidFill>
              </a:rPr>
              <a:t>NIH</a:t>
            </a:r>
            <a:r>
              <a:rPr sz="4400" b="1" dirty="0">
                <a:solidFill>
                  <a:srgbClr val="000000"/>
                </a:solidFill>
              </a:rPr>
              <a:t> National Institutes of Health</a:t>
            </a:r>
          </a:p>
        </p:txBody>
      </p:sp>
      <p:sp>
        <p:nvSpPr>
          <p:cNvPr id="6" name="Shape 251"/>
          <p:cNvSpPr txBox="1">
            <a:spLocks/>
          </p:cNvSpPr>
          <p:nvPr/>
        </p:nvSpPr>
        <p:spPr>
          <a:xfrm>
            <a:off x="4135651" y="1839430"/>
            <a:ext cx="4832032" cy="85576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500"/>
              </a:spcBef>
              <a:buFont typeface="Arial"/>
              <a:buNone/>
              <a:defRPr sz="1800"/>
            </a:pPr>
            <a:r>
              <a:rPr lang="en-US" sz="2400" b="1" dirty="0" smtClean="0"/>
              <a:t>Advisory Committee to the Director: BRAIN Working Group</a:t>
            </a:r>
          </a:p>
        </p:txBody>
      </p:sp>
      <p:pic>
        <p:nvPicPr>
          <p:cNvPr id="8" name="Picture 7"/>
          <p:cNvPicPr>
            <a:picLocks noChangeAspect="1"/>
          </p:cNvPicPr>
          <p:nvPr/>
        </p:nvPicPr>
        <p:blipFill>
          <a:blip r:embed="rId4"/>
          <a:stretch>
            <a:fillRect/>
          </a:stretch>
        </p:blipFill>
        <p:spPr>
          <a:xfrm>
            <a:off x="4409318" y="3393586"/>
            <a:ext cx="1482246" cy="1169812"/>
          </a:xfrm>
          <a:prstGeom prst="rect">
            <a:avLst/>
          </a:prstGeom>
        </p:spPr>
      </p:pic>
      <p:sp>
        <p:nvSpPr>
          <p:cNvPr id="9" name="Shape 251"/>
          <p:cNvSpPr txBox="1">
            <a:spLocks/>
          </p:cNvSpPr>
          <p:nvPr/>
        </p:nvSpPr>
        <p:spPr>
          <a:xfrm>
            <a:off x="6113974" y="2949771"/>
            <a:ext cx="2717988" cy="349245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sz="1800"/>
            </a:pPr>
            <a:r>
              <a:rPr lang="en-US" sz="2400" dirty="0" smtClean="0"/>
              <a:t>Co-Chaired by: </a:t>
            </a:r>
          </a:p>
          <a:p>
            <a:pPr marL="0" indent="0">
              <a:buFont typeface="Arial"/>
              <a:buNone/>
              <a:defRPr sz="1800"/>
            </a:pPr>
            <a:endParaRPr lang="en-US" sz="1300" dirty="0" smtClean="0"/>
          </a:p>
          <a:p>
            <a:pPr marL="0" indent="0">
              <a:buFont typeface="Arial"/>
              <a:buNone/>
              <a:defRPr sz="1800"/>
            </a:pPr>
            <a:r>
              <a:rPr lang="en-US" sz="2400" dirty="0" smtClean="0"/>
              <a:t>Cornelia </a:t>
            </a:r>
            <a:r>
              <a:rPr lang="en-US" sz="2400" dirty="0" err="1" smtClean="0"/>
              <a:t>Bargmann</a:t>
            </a:r>
            <a:r>
              <a:rPr lang="en-US" sz="2400" dirty="0" smtClean="0"/>
              <a:t>, </a:t>
            </a:r>
            <a:r>
              <a:rPr lang="en-US" sz="2000" dirty="0" smtClean="0"/>
              <a:t>Rockefeller University</a:t>
            </a:r>
          </a:p>
          <a:p>
            <a:pPr marL="0" indent="0">
              <a:buFont typeface="Arial"/>
              <a:buNone/>
              <a:defRPr sz="1800"/>
            </a:pPr>
            <a:endParaRPr lang="en-US" sz="2400" dirty="0"/>
          </a:p>
          <a:p>
            <a:pPr marL="0" indent="0">
              <a:buFont typeface="Arial"/>
              <a:buNone/>
              <a:defRPr sz="1800"/>
            </a:pPr>
            <a:endParaRPr lang="en-US" sz="2400" dirty="0" smtClean="0"/>
          </a:p>
          <a:p>
            <a:pPr marL="0" indent="0">
              <a:buFont typeface="Arial"/>
              <a:buNone/>
              <a:defRPr sz="1800"/>
            </a:pPr>
            <a:r>
              <a:rPr lang="en-US" sz="2400" dirty="0" smtClean="0"/>
              <a:t>William Newsome, </a:t>
            </a:r>
          </a:p>
          <a:p>
            <a:pPr marL="0" indent="0">
              <a:buFont typeface="Arial"/>
              <a:buNone/>
              <a:defRPr sz="1800"/>
            </a:pPr>
            <a:r>
              <a:rPr lang="en-US" sz="2000" dirty="0" smtClean="0"/>
              <a:t>Stanford University</a:t>
            </a:r>
            <a:endParaRPr lang="en-US" sz="2000" dirty="0"/>
          </a:p>
        </p:txBody>
      </p:sp>
      <p:pic>
        <p:nvPicPr>
          <p:cNvPr id="10" name="Picture 9"/>
          <p:cNvPicPr>
            <a:picLocks noChangeAspect="1"/>
          </p:cNvPicPr>
          <p:nvPr/>
        </p:nvPicPr>
        <p:blipFill>
          <a:blip r:embed="rId5"/>
          <a:stretch>
            <a:fillRect/>
          </a:stretch>
        </p:blipFill>
        <p:spPr>
          <a:xfrm>
            <a:off x="4648015" y="4926643"/>
            <a:ext cx="1243549" cy="1357541"/>
          </a:xfrm>
          <a:prstGeom prst="rect">
            <a:avLst/>
          </a:prstGeom>
        </p:spPr>
      </p:pic>
      <p:sp>
        <p:nvSpPr>
          <p:cNvPr id="12" name="Shape 251"/>
          <p:cNvSpPr txBox="1">
            <a:spLocks/>
          </p:cNvSpPr>
          <p:nvPr/>
        </p:nvSpPr>
        <p:spPr>
          <a:xfrm>
            <a:off x="368300" y="1853953"/>
            <a:ext cx="3608010" cy="4444754"/>
          </a:xfrm>
          <a:prstGeom prst="rect">
            <a:avLst/>
          </a:prstGeom>
          <a:ln>
            <a:solidFill>
              <a:schemeClr val="tx1"/>
            </a:solidFill>
          </a:ln>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500"/>
              </a:spcBef>
              <a:buFont typeface="Arial"/>
              <a:buNone/>
              <a:defRPr sz="1800"/>
            </a:pPr>
            <a:r>
              <a:rPr lang="en-US" sz="2400" dirty="0" smtClean="0">
                <a:solidFill>
                  <a:srgbClr val="FFFFFF"/>
                </a:solidFill>
              </a:rPr>
              <a:t>The </a:t>
            </a:r>
            <a:r>
              <a:rPr lang="en-US" sz="2400" b="1" dirty="0" smtClean="0"/>
              <a:t>NIH Blueprint for Neuroscience Research</a:t>
            </a:r>
            <a:r>
              <a:rPr lang="en-US" sz="2400" dirty="0" smtClean="0"/>
              <a:t>—an initiative that pools resources and expertise from across 15 NIH Institutes and Centers—was a leading NIH contributor to the implementation of this initiative in FY 2014</a:t>
            </a:r>
          </a:p>
          <a:p>
            <a:pPr marL="0" indent="0">
              <a:buFont typeface="Arial"/>
              <a:buNone/>
              <a:defRPr sz="1800"/>
            </a:pPr>
            <a:endParaRPr lang="en-US" sz="2400" dirty="0"/>
          </a:p>
        </p:txBody>
      </p:sp>
    </p:spTree>
    <p:extLst>
      <p:ext uri="{BB962C8B-B14F-4D97-AF65-F5344CB8AC3E}">
        <p14:creationId xmlns:p14="http://schemas.microsoft.com/office/powerpoint/2010/main" val="33497752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2">
            <a:extLst/>
          </a:blip>
          <a:stretch>
            <a:fillRect/>
          </a:stretch>
        </p:blipFill>
        <p:spPr>
          <a:xfrm>
            <a:off x="1181100" y="-21286"/>
            <a:ext cx="8115300" cy="710121"/>
          </a:xfrm>
          <a:prstGeom prst="rect">
            <a:avLst/>
          </a:prstGeom>
          <a:ln w="12700">
            <a:miter lim="400000"/>
          </a:ln>
        </p:spPr>
      </p:pic>
      <p:pic>
        <p:nvPicPr>
          <p:cNvPr id="3" name="pasted-image.tif"/>
          <p:cNvPicPr/>
          <p:nvPr/>
        </p:nvPicPr>
        <p:blipFill>
          <a:blip r:embed="rId3">
            <a:extLst/>
          </a:blip>
          <a:stretch>
            <a:fillRect/>
          </a:stretch>
        </p:blipFill>
        <p:spPr>
          <a:xfrm>
            <a:off x="0" y="-57150"/>
            <a:ext cx="1190278" cy="781850"/>
          </a:xfrm>
          <a:prstGeom prst="rect">
            <a:avLst/>
          </a:prstGeom>
          <a:ln w="12700">
            <a:miter lim="400000"/>
          </a:ln>
        </p:spPr>
      </p:pic>
      <p:pic>
        <p:nvPicPr>
          <p:cNvPr id="4" name="pasted-image.tif"/>
          <p:cNvPicPr/>
          <p:nvPr/>
        </p:nvPicPr>
        <p:blipFill>
          <a:blip r:embed="rId4">
            <a:extLst/>
          </a:blip>
          <a:stretch>
            <a:fillRect/>
          </a:stretch>
        </p:blipFill>
        <p:spPr>
          <a:xfrm>
            <a:off x="363346" y="774353"/>
            <a:ext cx="3713277" cy="3686133"/>
          </a:xfrm>
          <a:prstGeom prst="rect">
            <a:avLst/>
          </a:prstGeom>
          <a:ln w="12700">
            <a:miter lim="400000"/>
          </a:ln>
        </p:spPr>
      </p:pic>
      <p:sp>
        <p:nvSpPr>
          <p:cNvPr id="7" name="Shape 251"/>
          <p:cNvSpPr txBox="1">
            <a:spLocks/>
          </p:cNvSpPr>
          <p:nvPr/>
        </p:nvSpPr>
        <p:spPr>
          <a:xfrm>
            <a:off x="158970" y="4694074"/>
            <a:ext cx="4439489" cy="2083216"/>
          </a:xfrm>
          <a:prstGeom prst="rect">
            <a:avLst/>
          </a:prstGeom>
          <a:ln>
            <a:solidFill>
              <a:schemeClr val="tx1"/>
            </a:solidFill>
          </a:ln>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500"/>
              </a:spcBef>
              <a:buFont typeface="Arial"/>
              <a:buNone/>
              <a:defRPr sz="1800"/>
            </a:pPr>
            <a:r>
              <a:rPr lang="en-US" sz="1400" b="1" dirty="0" smtClean="0"/>
              <a:t>TIMELINE</a:t>
            </a:r>
            <a:endParaRPr lang="en-US" sz="1400" dirty="0" smtClean="0"/>
          </a:p>
          <a:p>
            <a:pPr marL="0" indent="0">
              <a:buNone/>
              <a:defRPr sz="1800"/>
            </a:pPr>
            <a:endParaRPr lang="en-US" sz="800" dirty="0" smtClean="0">
              <a:solidFill>
                <a:schemeClr val="bg1">
                  <a:lumMod val="50000"/>
                </a:schemeClr>
              </a:solidFill>
            </a:endParaRPr>
          </a:p>
          <a:p>
            <a:pPr marL="0" indent="0">
              <a:buNone/>
              <a:defRPr sz="1800"/>
            </a:pPr>
            <a:r>
              <a:rPr lang="en-US" sz="1400" dirty="0" smtClean="0">
                <a:solidFill>
                  <a:schemeClr val="bg1">
                    <a:lumMod val="50000"/>
                  </a:schemeClr>
                </a:solidFill>
              </a:rPr>
              <a:t>2016–2020</a:t>
            </a:r>
            <a:r>
              <a:rPr lang="en-US" sz="1400" dirty="0" smtClean="0"/>
              <a:t>: 	</a:t>
            </a:r>
          </a:p>
          <a:p>
            <a:pPr marL="0" indent="0">
              <a:buNone/>
              <a:defRPr sz="1800"/>
            </a:pPr>
            <a:r>
              <a:rPr lang="en-US" sz="1400" dirty="0" smtClean="0"/>
              <a:t>technology </a:t>
            </a:r>
            <a:r>
              <a:rPr lang="en-US" sz="1400" dirty="0"/>
              <a:t>development and </a:t>
            </a:r>
            <a:r>
              <a:rPr lang="en-US" sz="1400" dirty="0" smtClean="0"/>
              <a:t>validation</a:t>
            </a:r>
          </a:p>
          <a:p>
            <a:pPr marL="0" indent="0">
              <a:buNone/>
              <a:defRPr sz="1800"/>
            </a:pPr>
            <a:r>
              <a:rPr lang="en-US" sz="1400" dirty="0" smtClean="0"/>
              <a:t>		</a:t>
            </a:r>
          </a:p>
          <a:p>
            <a:pPr marL="0" indent="0">
              <a:buNone/>
              <a:defRPr sz="1800"/>
            </a:pPr>
            <a:r>
              <a:rPr lang="en-US" sz="1400" dirty="0" smtClean="0">
                <a:solidFill>
                  <a:schemeClr val="bg1">
                    <a:lumMod val="50000"/>
                  </a:schemeClr>
                </a:solidFill>
              </a:rPr>
              <a:t>2020</a:t>
            </a:r>
            <a:r>
              <a:rPr lang="en-US" sz="1400" dirty="0">
                <a:solidFill>
                  <a:schemeClr val="bg1">
                    <a:lumMod val="50000"/>
                  </a:schemeClr>
                </a:solidFill>
              </a:rPr>
              <a:t>–2025:</a:t>
            </a:r>
            <a:endParaRPr lang="en-US" sz="1400" dirty="0"/>
          </a:p>
          <a:p>
            <a:pPr marL="0" indent="0">
              <a:buNone/>
              <a:defRPr sz="1800"/>
            </a:pPr>
            <a:r>
              <a:rPr lang="en-US" sz="1400" dirty="0" smtClean="0"/>
              <a:t>application of those technologies in an integrated fashion</a:t>
            </a:r>
          </a:p>
          <a:p>
            <a:pPr marL="0" indent="0">
              <a:buNone/>
              <a:defRPr sz="1800"/>
            </a:pPr>
            <a:r>
              <a:rPr lang="en-US" sz="1400" dirty="0" smtClean="0"/>
              <a:t>to make fundamental new discoveries about the brain</a:t>
            </a:r>
            <a:endParaRPr lang="en-US" sz="1400" dirty="0"/>
          </a:p>
        </p:txBody>
      </p:sp>
      <p:sp>
        <p:nvSpPr>
          <p:cNvPr id="5" name="TextBox 4"/>
          <p:cNvSpPr txBox="1"/>
          <p:nvPr/>
        </p:nvSpPr>
        <p:spPr>
          <a:xfrm>
            <a:off x="4802835" y="676906"/>
            <a:ext cx="4341165" cy="6463310"/>
          </a:xfrm>
          <a:prstGeom prst="rect">
            <a:avLst/>
          </a:prstGeom>
          <a:noFill/>
        </p:spPr>
        <p:txBody>
          <a:bodyPr wrap="square" rtlCol="0">
            <a:spAutoFit/>
          </a:bodyPr>
          <a:lstStyle/>
          <a:p>
            <a:r>
              <a:rPr lang="en-US" sz="1600" b="1" dirty="0"/>
              <a:t>Discovering Diversity</a:t>
            </a:r>
            <a:r>
              <a:rPr lang="en-US" sz="1600" dirty="0"/>
              <a:t>: identify and access different brain cell types to determine their roles in health and disease</a:t>
            </a:r>
          </a:p>
          <a:p>
            <a:endParaRPr lang="en-US" sz="800" dirty="0"/>
          </a:p>
          <a:p>
            <a:r>
              <a:rPr lang="en-US" sz="1600" b="1" dirty="0"/>
              <a:t>Maps at multiple scales</a:t>
            </a:r>
            <a:r>
              <a:rPr lang="en-US" sz="1600" dirty="0"/>
              <a:t>: generate circuit diagrams from synapses to whole brain</a:t>
            </a:r>
          </a:p>
          <a:p>
            <a:endParaRPr lang="en-US" sz="800" dirty="0"/>
          </a:p>
          <a:p>
            <a:r>
              <a:rPr lang="en-US" sz="1600" b="1" dirty="0"/>
              <a:t>The brain in action</a:t>
            </a:r>
            <a:r>
              <a:rPr lang="en-US" sz="1600" dirty="0"/>
              <a:t>: produce a dynamic picture of the functioning brain</a:t>
            </a:r>
          </a:p>
          <a:p>
            <a:endParaRPr lang="en-US" sz="800" dirty="0"/>
          </a:p>
          <a:p>
            <a:r>
              <a:rPr lang="en-US" sz="1600" b="1" dirty="0"/>
              <a:t>Demonstrating causality</a:t>
            </a:r>
            <a:r>
              <a:rPr lang="en-US" sz="1600" dirty="0"/>
              <a:t>: link brain </a:t>
            </a:r>
            <a:r>
              <a:rPr lang="en-US" sz="1600" dirty="0" smtClean="0"/>
              <a:t>to </a:t>
            </a:r>
            <a:r>
              <a:rPr lang="en-US" sz="1600" dirty="0"/>
              <a:t>behavior </a:t>
            </a:r>
            <a:r>
              <a:rPr lang="en-US" sz="1600" dirty="0" smtClean="0"/>
              <a:t>using tools </a:t>
            </a:r>
            <a:r>
              <a:rPr lang="en-US" sz="1600" dirty="0"/>
              <a:t>that change neural circuit dynamics</a:t>
            </a:r>
          </a:p>
          <a:p>
            <a:endParaRPr lang="en-US" sz="800" dirty="0"/>
          </a:p>
          <a:p>
            <a:r>
              <a:rPr lang="en-US" sz="1600" b="1" dirty="0"/>
              <a:t>Identifying fundamental principles</a:t>
            </a:r>
            <a:r>
              <a:rPr lang="en-US" sz="1600" dirty="0"/>
              <a:t>: </a:t>
            </a:r>
            <a:r>
              <a:rPr lang="en-US" sz="1600" dirty="0" smtClean="0"/>
              <a:t>understanding </a:t>
            </a:r>
            <a:r>
              <a:rPr lang="en-US" sz="1600" dirty="0"/>
              <a:t>the biological basis of mental processes through </a:t>
            </a:r>
            <a:r>
              <a:rPr lang="en-US" sz="1600" dirty="0" smtClean="0"/>
              <a:t>the development </a:t>
            </a:r>
            <a:r>
              <a:rPr lang="en-US" sz="1600" dirty="0"/>
              <a:t>of new theoretical and data analysis tools</a:t>
            </a:r>
          </a:p>
          <a:p>
            <a:endParaRPr lang="en-US" sz="800" b="1" dirty="0"/>
          </a:p>
          <a:p>
            <a:r>
              <a:rPr lang="en-US" sz="1600" b="1" dirty="0"/>
              <a:t>Advancing human neuroscience</a:t>
            </a:r>
            <a:r>
              <a:rPr lang="en-US" sz="1600" dirty="0"/>
              <a:t>: develop </a:t>
            </a:r>
            <a:r>
              <a:rPr lang="en-US" sz="1600" dirty="0" smtClean="0"/>
              <a:t>technologies </a:t>
            </a:r>
            <a:r>
              <a:rPr lang="en-US" sz="1600" dirty="0"/>
              <a:t>to understand the human brain and treat its disorders; </a:t>
            </a:r>
            <a:r>
              <a:rPr lang="en-US" sz="1600" dirty="0" smtClean="0"/>
              <a:t>support </a:t>
            </a:r>
            <a:r>
              <a:rPr lang="en-US" sz="1600" dirty="0"/>
              <a:t>integrated human brain research networks</a:t>
            </a:r>
          </a:p>
          <a:p>
            <a:endParaRPr lang="en-US" sz="800" dirty="0"/>
          </a:p>
          <a:p>
            <a:r>
              <a:rPr lang="en-US" sz="1600" b="1" dirty="0"/>
              <a:t>From BRAIN Initiative to the brain</a:t>
            </a:r>
            <a:r>
              <a:rPr lang="en-US" sz="1600" dirty="0"/>
              <a:t>: </a:t>
            </a:r>
            <a:r>
              <a:rPr lang="en-US" sz="1600" dirty="0" smtClean="0"/>
              <a:t>discover </a:t>
            </a:r>
            <a:r>
              <a:rPr lang="en-US" sz="1600" dirty="0"/>
              <a:t>how dynamic patterns of neural activity are transformed into cognition, emotion, perception and action in health and disease</a:t>
            </a:r>
          </a:p>
          <a:p>
            <a:endParaRPr lang="en-US" sz="1400" dirty="0"/>
          </a:p>
        </p:txBody>
      </p:sp>
      <p:sp>
        <p:nvSpPr>
          <p:cNvPr id="6" name="TextBox 5"/>
          <p:cNvSpPr txBox="1"/>
          <p:nvPr/>
        </p:nvSpPr>
        <p:spPr>
          <a:xfrm>
            <a:off x="4367626" y="1328533"/>
            <a:ext cx="461665" cy="3131953"/>
          </a:xfrm>
          <a:prstGeom prst="rect">
            <a:avLst/>
          </a:prstGeom>
          <a:noFill/>
        </p:spPr>
        <p:txBody>
          <a:bodyPr vert="vert270" wrap="square" rtlCol="0" anchor="t" anchorCtr="0">
            <a:spAutoFit/>
          </a:bodyPr>
          <a:lstStyle/>
          <a:p>
            <a:pPr algn="ctr"/>
            <a:r>
              <a:rPr lang="en-US" b="1" dirty="0" smtClean="0">
                <a:solidFill>
                  <a:schemeClr val="bg1">
                    <a:lumMod val="50000"/>
                  </a:schemeClr>
                </a:solidFill>
              </a:rPr>
              <a:t>NIH</a:t>
            </a:r>
            <a:r>
              <a:rPr lang="en-US" b="1" dirty="0" smtClean="0"/>
              <a:t> BRAIN 2025 PRIORITIES</a:t>
            </a:r>
            <a:endParaRPr lang="en-US" b="1" dirty="0"/>
          </a:p>
        </p:txBody>
      </p:sp>
    </p:spTree>
    <p:extLst>
      <p:ext uri="{BB962C8B-B14F-4D97-AF65-F5344CB8AC3E}">
        <p14:creationId xmlns:p14="http://schemas.microsoft.com/office/powerpoint/2010/main" val="176026612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7"/>
          <p:cNvSpPr txBox="1">
            <a:spLocks/>
          </p:cNvSpPr>
          <p:nvPr/>
        </p:nvSpPr>
        <p:spPr>
          <a:xfrm>
            <a:off x="533400" y="2400300"/>
            <a:ext cx="8077200" cy="1997529"/>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22376">
              <a:spcBef>
                <a:spcPts val="400"/>
              </a:spcBef>
              <a:buFont typeface="Arial"/>
              <a:buNone/>
              <a:defRPr sz="1800"/>
            </a:pPr>
            <a:r>
              <a:rPr lang="en-US" sz="1896" dirty="0" smtClean="0">
                <a:solidFill>
                  <a:srgbClr val="000000"/>
                </a:solidFill>
              </a:rPr>
              <a:t>In April 2014, President Obama called for The BRAIN Initiative to be an </a:t>
            </a:r>
            <a:r>
              <a:rPr lang="en-US" sz="1896" b="1" dirty="0" smtClean="0">
                <a:solidFill>
                  <a:srgbClr val="000000"/>
                </a:solidFill>
              </a:rPr>
              <a:t>“all hands on deck”</a:t>
            </a:r>
            <a:r>
              <a:rPr lang="en-US" sz="1896" dirty="0" smtClean="0">
                <a:solidFill>
                  <a:srgbClr val="000000"/>
                </a:solidFill>
              </a:rPr>
              <a:t> effort, involving not only the federal government but also companies, health systems, patient advocacy organizations, philanthropists, state governments, research universities, private research institutes, and scientific societies. </a:t>
            </a:r>
            <a:endParaRPr lang="en-US" sz="1896" dirty="0">
              <a:solidFill>
                <a:srgbClr val="000000"/>
              </a:solidFill>
            </a:endParaRPr>
          </a:p>
          <a:p>
            <a:pPr marL="0" indent="0" algn="ctr" defTabSz="722376">
              <a:spcBef>
                <a:spcPts val="400"/>
              </a:spcBef>
              <a:buFont typeface="Arial"/>
              <a:buNone/>
              <a:defRPr sz="1800"/>
            </a:pPr>
            <a:r>
              <a:rPr lang="en-US" sz="1896" dirty="0" smtClean="0">
                <a:solidFill>
                  <a:srgbClr val="000000"/>
                </a:solidFill>
              </a:rPr>
              <a:t>There was an enthusiastic response.</a:t>
            </a:r>
          </a:p>
          <a:p>
            <a:pPr marL="0" indent="0" defTabSz="722376">
              <a:spcBef>
                <a:spcPts val="400"/>
              </a:spcBef>
              <a:buFont typeface="Arial"/>
              <a:buNone/>
              <a:defRPr sz="1800"/>
            </a:pPr>
            <a:endParaRPr lang="en-US" sz="1896" dirty="0" smtClean="0">
              <a:solidFill>
                <a:srgbClr val="000000"/>
              </a:solidFill>
            </a:endParaRPr>
          </a:p>
        </p:txBody>
      </p:sp>
      <p:pic>
        <p:nvPicPr>
          <p:cNvPr id="5" name="Picture 4"/>
          <p:cNvPicPr>
            <a:picLocks noChangeAspect="1"/>
          </p:cNvPicPr>
          <p:nvPr/>
        </p:nvPicPr>
        <p:blipFill>
          <a:blip r:embed="rId2"/>
          <a:stretch>
            <a:fillRect/>
          </a:stretch>
        </p:blipFill>
        <p:spPr>
          <a:xfrm>
            <a:off x="0" y="0"/>
            <a:ext cx="9144000" cy="1661886"/>
          </a:xfrm>
          <a:prstGeom prst="rect">
            <a:avLst/>
          </a:prstGeom>
        </p:spPr>
      </p:pic>
      <p:sp>
        <p:nvSpPr>
          <p:cNvPr id="7" name="TextBox 6"/>
          <p:cNvSpPr txBox="1"/>
          <p:nvPr/>
        </p:nvSpPr>
        <p:spPr>
          <a:xfrm>
            <a:off x="2503715" y="1778000"/>
            <a:ext cx="4463142" cy="523220"/>
          </a:xfrm>
          <a:prstGeom prst="rect">
            <a:avLst/>
          </a:prstGeom>
          <a:noFill/>
        </p:spPr>
        <p:txBody>
          <a:bodyPr wrap="square" rtlCol="0">
            <a:spAutoFit/>
          </a:bodyPr>
          <a:lstStyle/>
          <a:p>
            <a:pPr algn="ctr"/>
            <a:r>
              <a:rPr lang="en-US" sz="2800" b="1" dirty="0" smtClean="0"/>
              <a:t>“All Hands on Deck” effort</a:t>
            </a:r>
            <a:endParaRPr lang="en-US" sz="2800" b="1" dirty="0"/>
          </a:p>
        </p:txBody>
      </p:sp>
      <p:sp>
        <p:nvSpPr>
          <p:cNvPr id="2" name="TextBox 1"/>
          <p:cNvSpPr txBox="1"/>
          <p:nvPr/>
        </p:nvSpPr>
        <p:spPr>
          <a:xfrm>
            <a:off x="2212657" y="4521200"/>
            <a:ext cx="6793457" cy="2441694"/>
          </a:xfrm>
          <a:prstGeom prst="rect">
            <a:avLst/>
          </a:prstGeom>
          <a:noFill/>
        </p:spPr>
        <p:txBody>
          <a:bodyPr wrap="square" rtlCol="0">
            <a:spAutoFit/>
          </a:bodyPr>
          <a:lstStyle/>
          <a:p>
            <a:pPr algn="ctr" defTabSz="722376">
              <a:spcBef>
                <a:spcPts val="400"/>
              </a:spcBef>
              <a:defRPr sz="1800"/>
            </a:pPr>
            <a:r>
              <a:rPr lang="en-US" sz="1600" i="1" dirty="0">
                <a:solidFill>
                  <a:srgbClr val="000000"/>
                </a:solidFill>
                <a:latin typeface="Times New Roman"/>
                <a:cs typeface="Times New Roman"/>
              </a:rPr>
              <a:t>“Last year, I launched the BRAIN Initiative to help unlock the mysteries of the brain, to improve our treatment of conditions like Alzheimer’s and autism and to deepen our understanding of how we think, learn and remember. I’m pleased to announce new steps that my Administration is taking to support this critical research, and I’m heartened to see so many private, philanthropic, and academic institutions joining this effort.</a:t>
            </a:r>
            <a:r>
              <a:rPr lang="en-US" sz="1600" dirty="0">
                <a:solidFill>
                  <a:srgbClr val="000000"/>
                </a:solidFill>
                <a:latin typeface="Times New Roman"/>
                <a:cs typeface="Times New Roman"/>
              </a:rPr>
              <a:t>”</a:t>
            </a:r>
          </a:p>
          <a:p>
            <a:pPr algn="ctr" defTabSz="722376">
              <a:spcBef>
                <a:spcPts val="400"/>
              </a:spcBef>
              <a:defRPr sz="1800"/>
            </a:pPr>
            <a:endParaRPr lang="en-US" sz="1600" dirty="0">
              <a:solidFill>
                <a:srgbClr val="000000"/>
              </a:solidFill>
              <a:latin typeface="Times New Roman"/>
              <a:cs typeface="Times New Roman"/>
            </a:endParaRPr>
          </a:p>
          <a:p>
            <a:pPr algn="ctr" defTabSz="722376">
              <a:spcBef>
                <a:spcPts val="400"/>
              </a:spcBef>
              <a:defRPr sz="1800"/>
            </a:pPr>
            <a:r>
              <a:rPr lang="en-US" sz="1600" dirty="0">
                <a:solidFill>
                  <a:srgbClr val="000000"/>
                </a:solidFill>
                <a:latin typeface="Times New Roman"/>
                <a:cs typeface="Times New Roman"/>
              </a:rPr>
              <a:t>President Barack </a:t>
            </a:r>
            <a:r>
              <a:rPr lang="en-US" sz="1600" dirty="0" smtClean="0">
                <a:solidFill>
                  <a:srgbClr val="000000"/>
                </a:solidFill>
                <a:latin typeface="Times New Roman"/>
                <a:cs typeface="Times New Roman"/>
              </a:rPr>
              <a:t>Obama, Sept</a:t>
            </a:r>
            <a:r>
              <a:rPr lang="en-US" sz="1600" dirty="0">
                <a:solidFill>
                  <a:srgbClr val="000000"/>
                </a:solidFill>
                <a:latin typeface="Times New Roman"/>
                <a:cs typeface="Times New Roman"/>
              </a:rPr>
              <a:t>. 2014 </a:t>
            </a:r>
          </a:p>
          <a:p>
            <a:endParaRPr lang="en-US" dirty="0"/>
          </a:p>
        </p:txBody>
      </p:sp>
      <p:pic>
        <p:nvPicPr>
          <p:cNvPr id="3" name="Picture 2"/>
          <p:cNvPicPr>
            <a:picLocks noChangeAspect="1"/>
          </p:cNvPicPr>
          <p:nvPr/>
        </p:nvPicPr>
        <p:blipFill>
          <a:blip r:embed="rId3"/>
          <a:stretch>
            <a:fillRect/>
          </a:stretch>
        </p:blipFill>
        <p:spPr>
          <a:xfrm>
            <a:off x="161470" y="5294085"/>
            <a:ext cx="2051187" cy="1382485"/>
          </a:xfrm>
          <a:prstGeom prst="rect">
            <a:avLst/>
          </a:prstGeom>
        </p:spPr>
      </p:pic>
    </p:spTree>
    <p:extLst>
      <p:ext uri="{BB962C8B-B14F-4D97-AF65-F5344CB8AC3E}">
        <p14:creationId xmlns:p14="http://schemas.microsoft.com/office/powerpoint/2010/main" val="28121245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7"/>
          <p:cNvSpPr txBox="1">
            <a:spLocks/>
          </p:cNvSpPr>
          <p:nvPr/>
        </p:nvSpPr>
        <p:spPr>
          <a:xfrm>
            <a:off x="518885" y="1514928"/>
            <a:ext cx="3566886" cy="5168901"/>
          </a:xfrm>
          <a:prstGeom prst="rect">
            <a:avLst/>
          </a:prstGeom>
        </p:spPr>
        <p:txBody>
          <a:bodyPr vert="horz" lIns="0" tIns="0" rIns="0" bIns="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22376">
              <a:spcBef>
                <a:spcPts val="400"/>
              </a:spcBef>
              <a:buFont typeface="Arial"/>
              <a:buNone/>
              <a:defRPr sz="1800"/>
            </a:pPr>
            <a:r>
              <a:rPr lang="en-US" sz="1800" b="1" dirty="0" smtClean="0">
                <a:solidFill>
                  <a:srgbClr val="000000"/>
                </a:solidFill>
              </a:rPr>
              <a:t>NIH</a:t>
            </a:r>
          </a:p>
          <a:p>
            <a:pPr marL="0" indent="0" defTabSz="722376">
              <a:spcBef>
                <a:spcPts val="400"/>
              </a:spcBef>
              <a:buFont typeface="Arial"/>
              <a:buNone/>
              <a:defRPr sz="1800"/>
            </a:pPr>
            <a:r>
              <a:rPr lang="en-US" sz="1400" dirty="0" smtClean="0">
                <a:solidFill>
                  <a:schemeClr val="bg1">
                    <a:lumMod val="65000"/>
                  </a:schemeClr>
                </a:solidFill>
              </a:rPr>
              <a:t>NATIONAL INSTITUTES OF HEALTH </a:t>
            </a:r>
          </a:p>
          <a:p>
            <a:pPr marL="0" indent="0" defTabSz="722376">
              <a:spcBef>
                <a:spcPts val="400"/>
              </a:spcBef>
              <a:buFont typeface="Arial"/>
              <a:buNone/>
              <a:defRPr sz="1800"/>
            </a:pPr>
            <a:endParaRPr lang="en-US" sz="1200" dirty="0" smtClean="0">
              <a:solidFill>
                <a:srgbClr val="000000"/>
              </a:solidFill>
            </a:endParaRPr>
          </a:p>
          <a:p>
            <a:pPr marL="0" indent="0" defTabSz="722376">
              <a:spcBef>
                <a:spcPts val="400"/>
              </a:spcBef>
              <a:buFont typeface="Arial"/>
              <a:buNone/>
              <a:defRPr sz="1800"/>
            </a:pPr>
            <a:r>
              <a:rPr lang="en-US" sz="1200" dirty="0" smtClean="0">
                <a:solidFill>
                  <a:srgbClr val="000000"/>
                </a:solidFill>
              </a:rPr>
              <a:t>NIH announced $46 million in new BRAIN-related grant awards, focusing on new tools and techniques. </a:t>
            </a:r>
          </a:p>
          <a:p>
            <a:pPr marL="0" indent="0" defTabSz="722376">
              <a:spcBef>
                <a:spcPts val="400"/>
              </a:spcBef>
              <a:buFont typeface="Arial"/>
              <a:buNone/>
              <a:defRPr sz="1800"/>
            </a:pPr>
            <a:endParaRPr lang="en-US" sz="1200" dirty="0" smtClean="0">
              <a:solidFill>
                <a:srgbClr val="000000"/>
              </a:solidFill>
            </a:endParaRPr>
          </a:p>
          <a:p>
            <a:pPr marL="0" indent="0" defTabSz="722376">
              <a:spcBef>
                <a:spcPts val="400"/>
              </a:spcBef>
              <a:buFont typeface="Arial"/>
              <a:buNone/>
              <a:defRPr sz="1800"/>
            </a:pPr>
            <a:endParaRPr lang="en-US" sz="1200" dirty="0">
              <a:solidFill>
                <a:srgbClr val="000000"/>
              </a:solidFill>
            </a:endParaRPr>
          </a:p>
          <a:p>
            <a:pPr marL="0" indent="0" defTabSz="722376">
              <a:spcBef>
                <a:spcPts val="400"/>
              </a:spcBef>
              <a:buNone/>
              <a:defRPr sz="1800"/>
            </a:pPr>
            <a:r>
              <a:rPr lang="en-US" sz="1800" b="1" dirty="0" smtClean="0">
                <a:solidFill>
                  <a:srgbClr val="000000"/>
                </a:solidFill>
              </a:rPr>
              <a:t>FDA</a:t>
            </a:r>
            <a:endParaRPr lang="en-US" sz="1800" b="1" dirty="0">
              <a:solidFill>
                <a:srgbClr val="000000"/>
              </a:solidFill>
            </a:endParaRPr>
          </a:p>
          <a:p>
            <a:pPr marL="0" indent="0" defTabSz="722376">
              <a:spcBef>
                <a:spcPts val="400"/>
              </a:spcBef>
              <a:buNone/>
              <a:defRPr sz="1800"/>
            </a:pPr>
            <a:r>
              <a:rPr lang="en-US" sz="1400" dirty="0" smtClean="0">
                <a:solidFill>
                  <a:schemeClr val="bg1">
                    <a:lumMod val="65000"/>
                  </a:schemeClr>
                </a:solidFill>
              </a:rPr>
              <a:t>FOOD AND DRUG ADMINISTRATION</a:t>
            </a:r>
            <a:endParaRPr lang="en-US" sz="1400" dirty="0">
              <a:solidFill>
                <a:schemeClr val="bg1">
                  <a:lumMod val="65000"/>
                </a:schemeClr>
              </a:solidFill>
            </a:endParaRPr>
          </a:p>
          <a:p>
            <a:pPr marL="0" indent="0" defTabSz="722376">
              <a:spcBef>
                <a:spcPts val="400"/>
              </a:spcBef>
              <a:buNone/>
              <a:defRPr sz="1800"/>
            </a:pPr>
            <a:endParaRPr lang="en-US" sz="1200" dirty="0">
              <a:solidFill>
                <a:srgbClr val="000000"/>
              </a:solidFill>
            </a:endParaRPr>
          </a:p>
          <a:p>
            <a:pPr marL="0" indent="0" defTabSz="722376">
              <a:spcBef>
                <a:spcPts val="400"/>
              </a:spcBef>
              <a:buNone/>
              <a:defRPr sz="1800"/>
            </a:pPr>
            <a:r>
              <a:rPr lang="en-US" sz="1200" dirty="0" smtClean="0">
                <a:solidFill>
                  <a:srgbClr val="000000"/>
                </a:solidFill>
              </a:rPr>
              <a:t>FDA joined The BRAIN Initiative, with the goal of enhancing the transparency of the regulatory landscape for neurological medical devices. </a:t>
            </a:r>
          </a:p>
          <a:p>
            <a:pPr marL="0" indent="0" defTabSz="722376">
              <a:spcBef>
                <a:spcPts val="400"/>
              </a:spcBef>
              <a:buNone/>
              <a:defRPr sz="1800"/>
            </a:pPr>
            <a:endParaRPr lang="en-US" sz="1200" dirty="0" smtClean="0">
              <a:solidFill>
                <a:srgbClr val="000000"/>
              </a:solidFill>
            </a:endParaRPr>
          </a:p>
          <a:p>
            <a:pPr marL="0" indent="0" defTabSz="722376">
              <a:spcBef>
                <a:spcPts val="400"/>
              </a:spcBef>
              <a:buNone/>
              <a:defRPr sz="1800"/>
            </a:pPr>
            <a:endParaRPr lang="en-US" sz="1200" dirty="0" smtClean="0">
              <a:solidFill>
                <a:srgbClr val="000000"/>
              </a:solidFill>
            </a:endParaRPr>
          </a:p>
          <a:p>
            <a:pPr marL="0" indent="0" defTabSz="722376">
              <a:spcBef>
                <a:spcPts val="400"/>
              </a:spcBef>
              <a:buNone/>
              <a:defRPr sz="1800"/>
            </a:pPr>
            <a:r>
              <a:rPr lang="en-US" sz="1800" b="1" dirty="0" smtClean="0">
                <a:solidFill>
                  <a:srgbClr val="000000"/>
                </a:solidFill>
              </a:rPr>
              <a:t>IARPA</a:t>
            </a:r>
            <a:endParaRPr lang="en-US" sz="1800" b="1" dirty="0">
              <a:solidFill>
                <a:srgbClr val="000000"/>
              </a:solidFill>
            </a:endParaRPr>
          </a:p>
          <a:p>
            <a:pPr marL="0" indent="0" defTabSz="722376">
              <a:spcBef>
                <a:spcPts val="400"/>
              </a:spcBef>
              <a:buNone/>
              <a:defRPr sz="1800"/>
            </a:pPr>
            <a:r>
              <a:rPr lang="en-US" sz="1400" dirty="0" smtClean="0">
                <a:solidFill>
                  <a:schemeClr val="bg1">
                    <a:lumMod val="65000"/>
                  </a:schemeClr>
                </a:solidFill>
              </a:rPr>
              <a:t>INTELLIGENCE ADVANCED</a:t>
            </a:r>
          </a:p>
          <a:p>
            <a:pPr marL="0" indent="0" defTabSz="722376">
              <a:spcBef>
                <a:spcPts val="400"/>
              </a:spcBef>
              <a:buNone/>
              <a:defRPr sz="1800"/>
            </a:pPr>
            <a:r>
              <a:rPr lang="en-US" sz="1400" dirty="0" smtClean="0">
                <a:solidFill>
                  <a:schemeClr val="bg1">
                    <a:lumMod val="65000"/>
                  </a:schemeClr>
                </a:solidFill>
              </a:rPr>
              <a:t>RESEARCH PROJECTS AGENCY</a:t>
            </a:r>
            <a:endParaRPr lang="en-US" sz="1400" dirty="0">
              <a:solidFill>
                <a:schemeClr val="bg1">
                  <a:lumMod val="65000"/>
                </a:schemeClr>
              </a:solidFill>
            </a:endParaRPr>
          </a:p>
          <a:p>
            <a:pPr marL="0" indent="0" defTabSz="722376">
              <a:spcBef>
                <a:spcPts val="400"/>
              </a:spcBef>
              <a:buNone/>
              <a:defRPr sz="1800"/>
            </a:pPr>
            <a:endParaRPr lang="en-US" sz="1200" dirty="0">
              <a:solidFill>
                <a:srgbClr val="000000"/>
              </a:solidFill>
            </a:endParaRPr>
          </a:p>
          <a:p>
            <a:pPr marL="0" indent="0" defTabSz="722376">
              <a:spcBef>
                <a:spcPts val="400"/>
              </a:spcBef>
              <a:buNone/>
              <a:defRPr sz="1800"/>
            </a:pPr>
            <a:r>
              <a:rPr lang="en-US" sz="1200" dirty="0" smtClean="0">
                <a:solidFill>
                  <a:srgbClr val="000000"/>
                </a:solidFill>
              </a:rPr>
              <a:t>IARPA joined The </a:t>
            </a:r>
            <a:r>
              <a:rPr lang="en-US" sz="1200" dirty="0">
                <a:solidFill>
                  <a:srgbClr val="000000"/>
                </a:solidFill>
              </a:rPr>
              <a:t>BRAIN </a:t>
            </a:r>
            <a:r>
              <a:rPr lang="en-US" sz="1200" dirty="0" smtClean="0">
                <a:solidFill>
                  <a:srgbClr val="000000"/>
                </a:solidFill>
              </a:rPr>
              <a:t>Initiative and is using multidisciplinary approaches to advance understanding of cognition and computation in the brain. </a:t>
            </a:r>
            <a:endParaRPr lang="en-US" sz="1200" dirty="0">
              <a:solidFill>
                <a:srgbClr val="000000"/>
              </a:solidFill>
            </a:endParaRPr>
          </a:p>
        </p:txBody>
      </p:sp>
      <p:pic>
        <p:nvPicPr>
          <p:cNvPr id="5" name="Picture 4"/>
          <p:cNvPicPr>
            <a:picLocks noChangeAspect="1"/>
          </p:cNvPicPr>
          <p:nvPr/>
        </p:nvPicPr>
        <p:blipFill>
          <a:blip r:embed="rId2"/>
          <a:stretch>
            <a:fillRect/>
          </a:stretch>
        </p:blipFill>
        <p:spPr>
          <a:xfrm>
            <a:off x="0" y="0"/>
            <a:ext cx="9144000" cy="1386113"/>
          </a:xfrm>
          <a:prstGeom prst="rect">
            <a:avLst/>
          </a:prstGeom>
        </p:spPr>
      </p:pic>
      <p:cxnSp>
        <p:nvCxnSpPr>
          <p:cNvPr id="7" name="Straight Connector 6"/>
          <p:cNvCxnSpPr/>
          <p:nvPr/>
        </p:nvCxnSpPr>
        <p:spPr>
          <a:xfrm flipV="1">
            <a:off x="518885" y="2786742"/>
            <a:ext cx="3849914" cy="21772"/>
          </a:xfrm>
          <a:prstGeom prst="line">
            <a:avLst/>
          </a:prstGeom>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flipV="1">
            <a:off x="518885" y="4542971"/>
            <a:ext cx="3849914" cy="21772"/>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518885" y="6604001"/>
            <a:ext cx="3849914" cy="21772"/>
          </a:xfrm>
          <a:prstGeom prst="line">
            <a:avLst/>
          </a:prstGeom>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6930572" y="174171"/>
            <a:ext cx="2213428" cy="615553"/>
          </a:xfrm>
          <a:prstGeom prst="rect">
            <a:avLst/>
          </a:prstGeom>
          <a:noFill/>
        </p:spPr>
        <p:txBody>
          <a:bodyPr wrap="square" rtlCol="0">
            <a:spAutoFit/>
          </a:bodyPr>
          <a:lstStyle/>
          <a:p>
            <a:pPr algn="ctr"/>
            <a:r>
              <a:rPr lang="en-US" dirty="0" smtClean="0">
                <a:solidFill>
                  <a:srgbClr val="FFFF00"/>
                </a:solidFill>
              </a:rPr>
              <a:t>“All Hands on Deck”</a:t>
            </a:r>
          </a:p>
          <a:p>
            <a:pPr algn="ctr"/>
            <a:r>
              <a:rPr lang="en-US" sz="1600" dirty="0" smtClean="0">
                <a:solidFill>
                  <a:srgbClr val="FFFF00"/>
                </a:solidFill>
              </a:rPr>
              <a:t>April 2014</a:t>
            </a:r>
            <a:endParaRPr lang="en-US" sz="1600" dirty="0">
              <a:solidFill>
                <a:srgbClr val="FFFF00"/>
              </a:solidFill>
            </a:endParaRPr>
          </a:p>
        </p:txBody>
      </p:sp>
      <p:sp>
        <p:nvSpPr>
          <p:cNvPr id="11" name="Shape 247"/>
          <p:cNvSpPr txBox="1">
            <a:spLocks/>
          </p:cNvSpPr>
          <p:nvPr/>
        </p:nvSpPr>
        <p:spPr>
          <a:xfrm>
            <a:off x="5025571" y="1783443"/>
            <a:ext cx="3443515" cy="5168901"/>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22376">
              <a:spcBef>
                <a:spcPts val="400"/>
              </a:spcBef>
              <a:buFont typeface="Arial"/>
              <a:buNone/>
              <a:defRPr sz="1800"/>
            </a:pPr>
            <a:endParaRPr lang="en-US" sz="1200" dirty="0" smtClean="0">
              <a:solidFill>
                <a:srgbClr val="000000"/>
              </a:solidFill>
            </a:endParaRPr>
          </a:p>
          <a:p>
            <a:pPr marL="0" indent="0" defTabSz="722376">
              <a:spcBef>
                <a:spcPts val="400"/>
              </a:spcBef>
              <a:buFont typeface="Arial"/>
              <a:buNone/>
              <a:defRPr sz="1800"/>
            </a:pPr>
            <a:endParaRPr lang="en-US" sz="1200" dirty="0">
              <a:solidFill>
                <a:srgbClr val="000000"/>
              </a:solidFill>
            </a:endParaRPr>
          </a:p>
          <a:p>
            <a:pPr marL="0" indent="0" defTabSz="722376">
              <a:spcBef>
                <a:spcPts val="400"/>
              </a:spcBef>
              <a:buNone/>
              <a:defRPr sz="1800"/>
            </a:pPr>
            <a:r>
              <a:rPr lang="en-US" sz="1800" b="1" dirty="0" smtClean="0">
                <a:solidFill>
                  <a:srgbClr val="000000"/>
                </a:solidFill>
              </a:rPr>
              <a:t>DARPA</a:t>
            </a:r>
            <a:endParaRPr lang="en-US" sz="1800" b="1" dirty="0">
              <a:solidFill>
                <a:srgbClr val="000000"/>
              </a:solidFill>
            </a:endParaRPr>
          </a:p>
          <a:p>
            <a:pPr marL="0" indent="0" defTabSz="722376">
              <a:spcBef>
                <a:spcPts val="400"/>
              </a:spcBef>
              <a:buNone/>
              <a:defRPr sz="1800"/>
            </a:pPr>
            <a:r>
              <a:rPr lang="en-US" sz="1400" dirty="0" smtClean="0">
                <a:solidFill>
                  <a:schemeClr val="bg1">
                    <a:lumMod val="65000"/>
                  </a:schemeClr>
                </a:solidFill>
              </a:rPr>
              <a:t>DEFENSE ADVANCED</a:t>
            </a:r>
          </a:p>
          <a:p>
            <a:pPr marL="0" indent="0" defTabSz="722376">
              <a:spcBef>
                <a:spcPts val="400"/>
              </a:spcBef>
              <a:buNone/>
              <a:defRPr sz="1800"/>
            </a:pPr>
            <a:r>
              <a:rPr lang="en-US" sz="1400" dirty="0" smtClean="0">
                <a:solidFill>
                  <a:schemeClr val="bg1">
                    <a:lumMod val="65000"/>
                  </a:schemeClr>
                </a:solidFill>
              </a:rPr>
              <a:t>RESEARCH PROJECTS AGENCY</a:t>
            </a:r>
            <a:endParaRPr lang="en-US" sz="1400" dirty="0">
              <a:solidFill>
                <a:schemeClr val="bg1">
                  <a:lumMod val="65000"/>
                </a:schemeClr>
              </a:solidFill>
            </a:endParaRPr>
          </a:p>
          <a:p>
            <a:pPr marL="0" indent="0" defTabSz="722376">
              <a:spcBef>
                <a:spcPts val="400"/>
              </a:spcBef>
              <a:buNone/>
              <a:defRPr sz="1800"/>
            </a:pPr>
            <a:endParaRPr lang="en-US" sz="1200" dirty="0">
              <a:solidFill>
                <a:srgbClr val="000000"/>
              </a:solidFill>
            </a:endParaRPr>
          </a:p>
          <a:p>
            <a:pPr marL="0" indent="0" defTabSz="722376">
              <a:spcBef>
                <a:spcPts val="400"/>
              </a:spcBef>
              <a:buNone/>
              <a:defRPr sz="1800"/>
            </a:pPr>
            <a:r>
              <a:rPr lang="en-US" sz="1200" dirty="0" smtClean="0">
                <a:solidFill>
                  <a:srgbClr val="000000"/>
                </a:solidFill>
              </a:rPr>
              <a:t>DARPA built on four existing programs to expand their investments in The BRAIN Initiative, with the ultimate goal of assisting and rehabilitating service members and civilians suffering from traumatic injury and </a:t>
            </a:r>
            <a:r>
              <a:rPr lang="en-US" sz="1200" dirty="0" err="1" smtClean="0">
                <a:solidFill>
                  <a:srgbClr val="000000"/>
                </a:solidFill>
              </a:rPr>
              <a:t>neuro</a:t>
            </a:r>
            <a:r>
              <a:rPr lang="en-US" sz="1200" dirty="0" smtClean="0">
                <a:solidFill>
                  <a:srgbClr val="000000"/>
                </a:solidFill>
              </a:rPr>
              <a:t>-psychiatric illness.</a:t>
            </a:r>
          </a:p>
          <a:p>
            <a:pPr marL="0" indent="0" defTabSz="722376">
              <a:spcBef>
                <a:spcPts val="400"/>
              </a:spcBef>
              <a:buNone/>
              <a:defRPr sz="1800"/>
            </a:pPr>
            <a:endParaRPr lang="en-US" sz="1200" dirty="0" smtClean="0">
              <a:solidFill>
                <a:srgbClr val="000000"/>
              </a:solidFill>
            </a:endParaRPr>
          </a:p>
          <a:p>
            <a:pPr marL="0" indent="0" defTabSz="722376">
              <a:spcBef>
                <a:spcPts val="400"/>
              </a:spcBef>
              <a:buNone/>
              <a:defRPr sz="1800"/>
            </a:pPr>
            <a:endParaRPr lang="en-US" sz="1200" dirty="0">
              <a:solidFill>
                <a:srgbClr val="000000"/>
              </a:solidFill>
            </a:endParaRPr>
          </a:p>
          <a:p>
            <a:pPr marL="0" indent="0" defTabSz="722376">
              <a:spcBef>
                <a:spcPts val="400"/>
              </a:spcBef>
              <a:buNone/>
              <a:defRPr sz="1800"/>
            </a:pPr>
            <a:endParaRPr lang="en-US" sz="800" b="1" dirty="0" smtClean="0">
              <a:solidFill>
                <a:srgbClr val="000000"/>
              </a:solidFill>
            </a:endParaRPr>
          </a:p>
          <a:p>
            <a:pPr marL="0" indent="0" defTabSz="722376">
              <a:spcBef>
                <a:spcPts val="400"/>
              </a:spcBef>
              <a:buNone/>
              <a:defRPr sz="1800"/>
            </a:pPr>
            <a:r>
              <a:rPr lang="en-US" sz="1800" b="1" dirty="0" smtClean="0">
                <a:solidFill>
                  <a:srgbClr val="000000"/>
                </a:solidFill>
              </a:rPr>
              <a:t>NSF</a:t>
            </a:r>
            <a:endParaRPr lang="en-US" sz="1800" b="1" dirty="0">
              <a:solidFill>
                <a:srgbClr val="000000"/>
              </a:solidFill>
            </a:endParaRPr>
          </a:p>
          <a:p>
            <a:pPr marL="0" indent="0" defTabSz="722376">
              <a:spcBef>
                <a:spcPts val="400"/>
              </a:spcBef>
              <a:buNone/>
              <a:defRPr sz="1800"/>
            </a:pPr>
            <a:r>
              <a:rPr lang="en-US" sz="1400" dirty="0" smtClean="0">
                <a:solidFill>
                  <a:schemeClr val="bg1">
                    <a:lumMod val="65000"/>
                  </a:schemeClr>
                </a:solidFill>
              </a:rPr>
              <a:t>NATIONAL SCIENCE FOUNDATION</a:t>
            </a:r>
            <a:endParaRPr lang="en-US" sz="1400" dirty="0">
              <a:solidFill>
                <a:schemeClr val="bg1">
                  <a:lumMod val="65000"/>
                </a:schemeClr>
              </a:solidFill>
            </a:endParaRPr>
          </a:p>
          <a:p>
            <a:pPr marL="0" indent="0" defTabSz="722376">
              <a:spcBef>
                <a:spcPts val="400"/>
              </a:spcBef>
              <a:buNone/>
              <a:defRPr sz="1800"/>
            </a:pPr>
            <a:endParaRPr lang="en-US" sz="1200" dirty="0">
              <a:solidFill>
                <a:srgbClr val="000000"/>
              </a:solidFill>
            </a:endParaRPr>
          </a:p>
          <a:p>
            <a:pPr marL="0" indent="0" defTabSz="722376">
              <a:spcBef>
                <a:spcPts val="400"/>
              </a:spcBef>
              <a:buNone/>
              <a:defRPr sz="1800"/>
            </a:pPr>
            <a:r>
              <a:rPr lang="en-US" sz="1200" dirty="0" smtClean="0">
                <a:solidFill>
                  <a:srgbClr val="000000"/>
                </a:solidFill>
              </a:rPr>
              <a:t>NSF continued to support The BRAIN Initiative by accelerating fundamental research and the development of new technologies for neuroscience and </a:t>
            </a:r>
            <a:r>
              <a:rPr lang="en-US" sz="1200" dirty="0" err="1" smtClean="0">
                <a:solidFill>
                  <a:srgbClr val="000000"/>
                </a:solidFill>
              </a:rPr>
              <a:t>neuroengineering</a:t>
            </a:r>
            <a:r>
              <a:rPr lang="en-US" sz="1200" dirty="0" smtClean="0">
                <a:solidFill>
                  <a:srgbClr val="000000"/>
                </a:solidFill>
              </a:rPr>
              <a:t>. </a:t>
            </a:r>
            <a:endParaRPr lang="en-US" sz="1200" dirty="0">
              <a:solidFill>
                <a:srgbClr val="000000"/>
              </a:solidFill>
            </a:endParaRPr>
          </a:p>
        </p:txBody>
      </p:sp>
      <p:cxnSp>
        <p:nvCxnSpPr>
          <p:cNvPr id="12" name="Straight Connector 11"/>
          <p:cNvCxnSpPr/>
          <p:nvPr/>
        </p:nvCxnSpPr>
        <p:spPr>
          <a:xfrm flipV="1">
            <a:off x="4945743" y="4521199"/>
            <a:ext cx="3849914" cy="21772"/>
          </a:xfrm>
          <a:prstGeom prst="line">
            <a:avLst/>
          </a:prstGeom>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853543" y="1514928"/>
            <a:ext cx="3439886" cy="523220"/>
          </a:xfrm>
          <a:prstGeom prst="rect">
            <a:avLst/>
          </a:prstGeom>
          <a:noFill/>
          <a:ln>
            <a:solidFill>
              <a:schemeClr val="bg1">
                <a:lumMod val="50000"/>
              </a:schemeClr>
            </a:solidFill>
          </a:ln>
        </p:spPr>
        <p:txBody>
          <a:bodyPr wrap="square" rtlCol="0">
            <a:spAutoFit/>
          </a:bodyPr>
          <a:lstStyle/>
          <a:p>
            <a:pPr algn="ctr"/>
            <a:r>
              <a:rPr lang="en-US" sz="1400" dirty="0" smtClean="0">
                <a:solidFill>
                  <a:schemeClr val="bg1">
                    <a:lumMod val="50000"/>
                  </a:schemeClr>
                </a:solidFill>
              </a:rPr>
              <a:t>Obama Administration Proposes Over $300 Million in Funding for The BRAIN Initiative</a:t>
            </a:r>
            <a:endParaRPr lang="en-US" sz="1400" dirty="0">
              <a:solidFill>
                <a:schemeClr val="bg1">
                  <a:lumMod val="50000"/>
                </a:schemeClr>
              </a:solidFill>
            </a:endParaRPr>
          </a:p>
        </p:txBody>
      </p:sp>
    </p:spTree>
    <p:extLst>
      <p:ext uri="{BB962C8B-B14F-4D97-AF65-F5344CB8AC3E}">
        <p14:creationId xmlns:p14="http://schemas.microsoft.com/office/powerpoint/2010/main" val="147869724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47"/>
          <p:cNvSpPr txBox="1">
            <a:spLocks/>
          </p:cNvSpPr>
          <p:nvPr/>
        </p:nvSpPr>
        <p:spPr>
          <a:xfrm>
            <a:off x="475343" y="1631043"/>
            <a:ext cx="3581400" cy="5168901"/>
          </a:xfrm>
          <a:prstGeom prst="rect">
            <a:avLst/>
          </a:prstGeom>
        </p:spPr>
        <p:txBody>
          <a:bodyPr vert="horz" lIns="0" tIns="0" rIns="0" bIns="0" rtlCol="0">
            <a:normAutofit fontScale="92500"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22376">
              <a:spcBef>
                <a:spcPts val="400"/>
              </a:spcBef>
              <a:buNone/>
              <a:defRPr sz="1800"/>
            </a:pPr>
            <a:r>
              <a:rPr lang="en-US" sz="1800" b="1" u="sng" dirty="0" smtClean="0">
                <a:solidFill>
                  <a:srgbClr val="000000"/>
                </a:solidFill>
              </a:rPr>
              <a:t>PRIVATE SECTOR COMMITMENTS </a:t>
            </a:r>
          </a:p>
          <a:p>
            <a:pPr marL="0" indent="0" defTabSz="722376">
              <a:spcBef>
                <a:spcPts val="400"/>
              </a:spcBef>
              <a:buNone/>
              <a:defRPr sz="1800"/>
            </a:pPr>
            <a:endParaRPr lang="en-US" sz="800" b="1" dirty="0">
              <a:solidFill>
                <a:srgbClr val="000000"/>
              </a:solidFill>
            </a:endParaRPr>
          </a:p>
          <a:p>
            <a:pPr marL="0" indent="0" defTabSz="722376">
              <a:spcBef>
                <a:spcPts val="400"/>
              </a:spcBef>
              <a:buNone/>
              <a:defRPr sz="1800"/>
            </a:pPr>
            <a:r>
              <a:rPr lang="en-US" sz="1400" b="1" dirty="0" smtClean="0">
                <a:solidFill>
                  <a:srgbClr val="000000"/>
                </a:solidFill>
              </a:rPr>
              <a:t>US PHOTONICS INDUSTRY   </a:t>
            </a:r>
            <a:r>
              <a:rPr lang="en-US" sz="1400" b="1" dirty="0" smtClean="0">
                <a:solidFill>
                  <a:schemeClr val="bg1">
                    <a:lumMod val="50000"/>
                  </a:schemeClr>
                </a:solidFill>
              </a:rPr>
              <a:t>$30 MILLION</a:t>
            </a:r>
          </a:p>
          <a:p>
            <a:pPr marL="0" indent="0" defTabSz="722376">
              <a:spcBef>
                <a:spcPts val="400"/>
              </a:spcBef>
              <a:buFont typeface="Arial"/>
              <a:buNone/>
              <a:defRPr sz="1800"/>
            </a:pPr>
            <a:r>
              <a:rPr lang="en-US" sz="1200" i="1" dirty="0" smtClean="0">
                <a:solidFill>
                  <a:schemeClr val="tx2">
                    <a:lumMod val="60000"/>
                    <a:lumOff val="40000"/>
                  </a:schemeClr>
                </a:solidFill>
                <a:latin typeface="Wingdings"/>
                <a:ea typeface="Wingdings"/>
                <a:cs typeface="Wingdings"/>
                <a:sym typeface="Wingdings"/>
              </a:rPr>
              <a:t></a:t>
            </a:r>
            <a:r>
              <a:rPr lang="en-US" sz="1200" i="1" dirty="0" smtClean="0">
                <a:solidFill>
                  <a:srgbClr val="000000"/>
                </a:solidFill>
                <a:sym typeface="Wingdings"/>
              </a:rPr>
              <a:t>  D</a:t>
            </a:r>
            <a:r>
              <a:rPr lang="en-US" sz="1200" i="1" dirty="0" smtClean="0">
                <a:solidFill>
                  <a:srgbClr val="000000"/>
                </a:solidFill>
              </a:rPr>
              <a:t>evelop new optics and photonics technologies</a:t>
            </a:r>
          </a:p>
          <a:p>
            <a:pPr marL="0" indent="0" defTabSz="722376">
              <a:spcBef>
                <a:spcPts val="400"/>
              </a:spcBef>
              <a:buNone/>
              <a:defRPr sz="1800"/>
            </a:pPr>
            <a:endParaRPr lang="en-US" sz="800" b="1" dirty="0" smtClean="0">
              <a:solidFill>
                <a:srgbClr val="000000"/>
              </a:solidFill>
            </a:endParaRPr>
          </a:p>
          <a:p>
            <a:pPr marL="0" indent="0" defTabSz="722376">
              <a:spcBef>
                <a:spcPts val="400"/>
              </a:spcBef>
              <a:buNone/>
              <a:defRPr sz="1800"/>
            </a:pPr>
            <a:r>
              <a:rPr lang="en-US" sz="1400" b="1" dirty="0" smtClean="0">
                <a:solidFill>
                  <a:srgbClr val="000000"/>
                </a:solidFill>
              </a:rPr>
              <a:t>GLAXOSMITHKLINE   </a:t>
            </a:r>
            <a:r>
              <a:rPr lang="en-US" sz="1400" b="1" dirty="0" smtClean="0">
                <a:solidFill>
                  <a:schemeClr val="bg1">
                    <a:lumMod val="50000"/>
                  </a:schemeClr>
                </a:solidFill>
              </a:rPr>
              <a:t>$5 MILLION</a:t>
            </a:r>
            <a:endParaRPr lang="en-US" sz="1400" b="1" dirty="0">
              <a:solidFill>
                <a:schemeClr val="bg1">
                  <a:lumMod val="50000"/>
                </a:schemeClr>
              </a:solidFill>
            </a:endParaRPr>
          </a:p>
          <a:p>
            <a:pPr marL="0" indent="0" defTabSz="722376">
              <a:spcBef>
                <a:spcPts val="400"/>
              </a:spcBef>
              <a:buNone/>
              <a:defRPr sz="1800"/>
            </a:pPr>
            <a:r>
              <a:rPr lang="en-US" sz="1200" i="1" dirty="0" smtClean="0">
                <a:solidFill>
                  <a:schemeClr val="tx2">
                    <a:lumMod val="60000"/>
                    <a:lumOff val="40000"/>
                  </a:schemeClr>
                </a:solidFill>
                <a:latin typeface="Wingdings"/>
                <a:ea typeface="Wingdings"/>
                <a:cs typeface="Wingdings"/>
                <a:sym typeface="Wingdings"/>
              </a:rPr>
              <a:t></a:t>
            </a:r>
            <a:r>
              <a:rPr lang="en-US" sz="1200" i="1" dirty="0" smtClean="0">
                <a:solidFill>
                  <a:srgbClr val="000000"/>
                </a:solidFill>
                <a:sym typeface="Wingdings"/>
              </a:rPr>
              <a:t> </a:t>
            </a:r>
            <a:r>
              <a:rPr lang="en-US" sz="1200" i="1" dirty="0" smtClean="0">
                <a:solidFill>
                  <a:srgbClr val="000000"/>
                </a:solidFill>
              </a:rPr>
              <a:t>Fund peripheral </a:t>
            </a:r>
            <a:r>
              <a:rPr lang="en-US" sz="1200" i="1" dirty="0" err="1" smtClean="0">
                <a:solidFill>
                  <a:srgbClr val="000000"/>
                </a:solidFill>
              </a:rPr>
              <a:t>neurotechnologies</a:t>
            </a:r>
            <a:r>
              <a:rPr lang="en-US" sz="1200" i="1" dirty="0" smtClean="0">
                <a:solidFill>
                  <a:srgbClr val="000000"/>
                </a:solidFill>
              </a:rPr>
              <a:t> and provide unrestricted, royalty-free access for research purposes to all intellectual property developed through this challenge</a:t>
            </a:r>
          </a:p>
          <a:p>
            <a:pPr marL="0" indent="0" defTabSz="722376">
              <a:spcBef>
                <a:spcPts val="400"/>
              </a:spcBef>
              <a:buNone/>
              <a:defRPr sz="1800"/>
            </a:pPr>
            <a:endParaRPr lang="en-US" sz="1200" i="1" dirty="0">
              <a:solidFill>
                <a:srgbClr val="000000"/>
              </a:solidFill>
            </a:endParaRPr>
          </a:p>
          <a:p>
            <a:pPr marL="0" indent="0" defTabSz="722376">
              <a:spcBef>
                <a:spcPts val="400"/>
              </a:spcBef>
              <a:buNone/>
              <a:defRPr sz="1800"/>
            </a:pPr>
            <a:r>
              <a:rPr lang="en-US" sz="1800" b="1" u="sng" dirty="0" smtClean="0">
                <a:solidFill>
                  <a:srgbClr val="000000"/>
                </a:solidFill>
              </a:rPr>
              <a:t>CONTINUING PROGRESS FROM EXISTING PARTNERS</a:t>
            </a:r>
            <a:endParaRPr lang="en-US" sz="1800" b="1" u="sng" dirty="0">
              <a:solidFill>
                <a:srgbClr val="000000"/>
              </a:solidFill>
            </a:endParaRPr>
          </a:p>
          <a:p>
            <a:pPr marL="0" indent="0" defTabSz="722376">
              <a:spcBef>
                <a:spcPts val="400"/>
              </a:spcBef>
              <a:buNone/>
              <a:defRPr sz="1800"/>
            </a:pPr>
            <a:endParaRPr lang="en-US" sz="800" b="1" dirty="0">
              <a:solidFill>
                <a:srgbClr val="000000"/>
              </a:solidFill>
            </a:endParaRPr>
          </a:p>
          <a:p>
            <a:pPr marL="0" indent="0" defTabSz="722376">
              <a:spcBef>
                <a:spcPts val="400"/>
              </a:spcBef>
              <a:buNone/>
              <a:defRPr sz="1800"/>
            </a:pPr>
            <a:r>
              <a:rPr lang="en-US" sz="1400" b="1" dirty="0" smtClean="0">
                <a:solidFill>
                  <a:srgbClr val="000000"/>
                </a:solidFill>
              </a:rPr>
              <a:t>ALLEN INSTITUTE FOR BRAIN SCIENCE </a:t>
            </a:r>
            <a:r>
              <a:rPr lang="en-US" sz="1400" b="1" dirty="0" smtClean="0">
                <a:solidFill>
                  <a:schemeClr val="bg1">
                    <a:lumMod val="50000"/>
                  </a:schemeClr>
                </a:solidFill>
              </a:rPr>
              <a:t>$60 M    annually</a:t>
            </a:r>
            <a:endParaRPr lang="en-US" sz="1400" b="1" dirty="0">
              <a:solidFill>
                <a:schemeClr val="bg1">
                  <a:lumMod val="50000"/>
                </a:schemeClr>
              </a:solidFill>
            </a:endParaRPr>
          </a:p>
          <a:p>
            <a:pPr marL="0" indent="0" defTabSz="722376">
              <a:spcBef>
                <a:spcPts val="400"/>
              </a:spcBef>
              <a:buNone/>
              <a:defRPr sz="1800"/>
            </a:pPr>
            <a:r>
              <a:rPr lang="en-US" sz="1200" i="1" dirty="0" smtClean="0">
                <a:solidFill>
                  <a:schemeClr val="tx2">
                    <a:lumMod val="60000"/>
                    <a:lumOff val="40000"/>
                  </a:schemeClr>
                </a:solidFill>
                <a:latin typeface="Wingdings"/>
                <a:ea typeface="Wingdings"/>
                <a:cs typeface="Wingdings"/>
                <a:sym typeface="Wingdings"/>
              </a:rPr>
              <a:t></a:t>
            </a:r>
            <a:r>
              <a:rPr lang="en-US" sz="1200" i="1" dirty="0" smtClean="0">
                <a:solidFill>
                  <a:srgbClr val="000000"/>
                </a:solidFill>
                <a:sym typeface="Wingdings"/>
              </a:rPr>
              <a:t> </a:t>
            </a:r>
            <a:r>
              <a:rPr lang="en-US" sz="1200" i="1" dirty="0" smtClean="0">
                <a:solidFill>
                  <a:srgbClr val="000000"/>
                </a:solidFill>
              </a:rPr>
              <a:t>Understand how brain activity leads to perception, decision making and ultimately action</a:t>
            </a:r>
            <a:endParaRPr lang="en-US" sz="1200" i="1" dirty="0">
              <a:solidFill>
                <a:srgbClr val="000000"/>
              </a:solidFill>
            </a:endParaRPr>
          </a:p>
          <a:p>
            <a:pPr marL="0" indent="0" defTabSz="722376">
              <a:spcBef>
                <a:spcPts val="400"/>
              </a:spcBef>
              <a:buNone/>
              <a:defRPr sz="1800"/>
            </a:pPr>
            <a:endParaRPr lang="en-US" sz="800" b="1" dirty="0">
              <a:solidFill>
                <a:srgbClr val="000000"/>
              </a:solidFill>
            </a:endParaRPr>
          </a:p>
          <a:p>
            <a:pPr marL="0" indent="0" defTabSz="722376">
              <a:spcBef>
                <a:spcPts val="400"/>
              </a:spcBef>
              <a:buNone/>
              <a:defRPr sz="1800"/>
            </a:pPr>
            <a:r>
              <a:rPr lang="en-US" sz="1400" b="1" dirty="0" smtClean="0">
                <a:solidFill>
                  <a:srgbClr val="000000"/>
                </a:solidFill>
              </a:rPr>
              <a:t>HOWARD HUGHES MEDICAL INSTITUTE </a:t>
            </a:r>
            <a:r>
              <a:rPr lang="en-US" sz="1400" b="1" dirty="0" smtClean="0">
                <a:solidFill>
                  <a:schemeClr val="bg1">
                    <a:lumMod val="50000"/>
                  </a:schemeClr>
                </a:solidFill>
              </a:rPr>
              <a:t>$70 M</a:t>
            </a:r>
            <a:endParaRPr lang="en-US" sz="1400" b="1" dirty="0">
              <a:solidFill>
                <a:schemeClr val="bg1">
                  <a:lumMod val="50000"/>
                </a:schemeClr>
              </a:solidFill>
            </a:endParaRPr>
          </a:p>
          <a:p>
            <a:pPr marL="0" indent="0" defTabSz="722376">
              <a:spcBef>
                <a:spcPts val="400"/>
              </a:spcBef>
              <a:buNone/>
              <a:defRPr sz="1800"/>
            </a:pPr>
            <a:r>
              <a:rPr lang="en-US" sz="1200" i="1" dirty="0">
                <a:solidFill>
                  <a:schemeClr val="tx2">
                    <a:lumMod val="60000"/>
                    <a:lumOff val="40000"/>
                  </a:schemeClr>
                </a:solidFill>
                <a:latin typeface="Wingdings"/>
                <a:ea typeface="Wingdings"/>
                <a:cs typeface="Wingdings"/>
                <a:sym typeface="Wingdings"/>
              </a:rPr>
              <a:t></a:t>
            </a:r>
            <a:r>
              <a:rPr lang="en-US" sz="1200" i="1" dirty="0">
                <a:solidFill>
                  <a:srgbClr val="000000"/>
                </a:solidFill>
                <a:sym typeface="Wingdings"/>
              </a:rPr>
              <a:t> </a:t>
            </a:r>
            <a:r>
              <a:rPr lang="en-US" sz="1200" i="1" dirty="0" smtClean="0">
                <a:solidFill>
                  <a:srgbClr val="000000"/>
                </a:solidFill>
              </a:rPr>
              <a:t>Develop new imaging technologies and understand how information is stored and processed in neural networks</a:t>
            </a:r>
            <a:endParaRPr lang="en-US" sz="1200" i="1" dirty="0">
              <a:solidFill>
                <a:srgbClr val="000000"/>
              </a:solidFill>
            </a:endParaRPr>
          </a:p>
          <a:p>
            <a:pPr marL="0" indent="0" defTabSz="722376">
              <a:spcBef>
                <a:spcPts val="400"/>
              </a:spcBef>
              <a:buNone/>
              <a:defRPr sz="1800"/>
            </a:pPr>
            <a:endParaRPr lang="en-US" sz="800" b="1" dirty="0">
              <a:solidFill>
                <a:srgbClr val="000000"/>
              </a:solidFill>
            </a:endParaRPr>
          </a:p>
          <a:p>
            <a:pPr marL="0" indent="0" defTabSz="722376">
              <a:spcBef>
                <a:spcPts val="400"/>
              </a:spcBef>
              <a:buNone/>
              <a:defRPr sz="1800"/>
            </a:pPr>
            <a:r>
              <a:rPr lang="en-US" sz="1400" b="1" dirty="0" smtClean="0">
                <a:solidFill>
                  <a:srgbClr val="000000"/>
                </a:solidFill>
              </a:rPr>
              <a:t>KAVLI FOUNDATION   </a:t>
            </a:r>
            <a:r>
              <a:rPr lang="en-US" sz="1400" b="1" dirty="0" smtClean="0">
                <a:solidFill>
                  <a:schemeClr val="bg1">
                    <a:lumMod val="50000"/>
                  </a:schemeClr>
                </a:solidFill>
              </a:rPr>
              <a:t>$40 M over next 10 years</a:t>
            </a:r>
            <a:endParaRPr lang="en-US" sz="1400" b="1" dirty="0">
              <a:solidFill>
                <a:schemeClr val="bg1">
                  <a:lumMod val="50000"/>
                </a:schemeClr>
              </a:solidFill>
            </a:endParaRPr>
          </a:p>
          <a:p>
            <a:pPr marL="0" indent="0" defTabSz="722376">
              <a:spcBef>
                <a:spcPts val="400"/>
              </a:spcBef>
              <a:buNone/>
              <a:defRPr sz="1800"/>
            </a:pPr>
            <a:r>
              <a:rPr lang="en-US" sz="1200" i="1" dirty="0">
                <a:solidFill>
                  <a:schemeClr val="tx2">
                    <a:lumMod val="60000"/>
                    <a:lumOff val="40000"/>
                  </a:schemeClr>
                </a:solidFill>
                <a:latin typeface="Wingdings"/>
                <a:ea typeface="Wingdings"/>
                <a:cs typeface="Wingdings"/>
                <a:sym typeface="Wingdings"/>
              </a:rPr>
              <a:t></a:t>
            </a:r>
            <a:r>
              <a:rPr lang="en-US" sz="1200" i="1" dirty="0">
                <a:solidFill>
                  <a:srgbClr val="000000"/>
                </a:solidFill>
                <a:sym typeface="Wingdings"/>
              </a:rPr>
              <a:t> </a:t>
            </a:r>
            <a:r>
              <a:rPr lang="en-US" sz="1200" i="1" dirty="0" smtClean="0">
                <a:solidFill>
                  <a:srgbClr val="000000"/>
                </a:solidFill>
              </a:rPr>
              <a:t>Provide knowledge for addressing debilitating diseases and conditions</a:t>
            </a:r>
            <a:endParaRPr lang="en-US" sz="1200" i="1" dirty="0">
              <a:solidFill>
                <a:srgbClr val="000000"/>
              </a:solidFill>
            </a:endParaRPr>
          </a:p>
          <a:p>
            <a:pPr marL="0" indent="0" defTabSz="722376">
              <a:spcBef>
                <a:spcPts val="400"/>
              </a:spcBef>
              <a:buNone/>
              <a:defRPr sz="1800"/>
            </a:pPr>
            <a:endParaRPr lang="en-US" sz="1200" i="1" dirty="0">
              <a:solidFill>
                <a:srgbClr val="000000"/>
              </a:solidFill>
            </a:endParaRPr>
          </a:p>
          <a:p>
            <a:pPr marL="0" indent="0" defTabSz="722376">
              <a:spcBef>
                <a:spcPts val="400"/>
              </a:spcBef>
              <a:buNone/>
              <a:defRPr sz="1800"/>
            </a:pPr>
            <a:endParaRPr lang="en-US" sz="1200" b="1" dirty="0">
              <a:solidFill>
                <a:srgbClr val="000000"/>
              </a:solidFill>
            </a:endParaRPr>
          </a:p>
          <a:p>
            <a:pPr marL="0" indent="0" defTabSz="722376">
              <a:spcBef>
                <a:spcPts val="400"/>
              </a:spcBef>
              <a:buNone/>
              <a:defRPr sz="1800"/>
            </a:pPr>
            <a:endParaRPr lang="en-US" sz="1200" i="1" dirty="0">
              <a:solidFill>
                <a:srgbClr val="000000"/>
              </a:solidFill>
            </a:endParaRPr>
          </a:p>
          <a:p>
            <a:pPr marL="0" indent="0" defTabSz="722376">
              <a:spcBef>
                <a:spcPts val="400"/>
              </a:spcBef>
              <a:buFont typeface="Arial"/>
              <a:buNone/>
              <a:defRPr sz="1800"/>
            </a:pPr>
            <a:endParaRPr lang="en-US" sz="1200" b="1" dirty="0">
              <a:solidFill>
                <a:srgbClr val="000000"/>
              </a:solidFill>
            </a:endParaRPr>
          </a:p>
        </p:txBody>
      </p:sp>
      <p:pic>
        <p:nvPicPr>
          <p:cNvPr id="5" name="Picture 4"/>
          <p:cNvPicPr>
            <a:picLocks noChangeAspect="1"/>
          </p:cNvPicPr>
          <p:nvPr/>
        </p:nvPicPr>
        <p:blipFill>
          <a:blip r:embed="rId2"/>
          <a:stretch>
            <a:fillRect/>
          </a:stretch>
        </p:blipFill>
        <p:spPr>
          <a:xfrm>
            <a:off x="0" y="0"/>
            <a:ext cx="9144000" cy="1386113"/>
          </a:xfrm>
          <a:prstGeom prst="rect">
            <a:avLst/>
          </a:prstGeom>
        </p:spPr>
      </p:pic>
      <p:sp>
        <p:nvSpPr>
          <p:cNvPr id="10" name="TextBox 9"/>
          <p:cNvSpPr txBox="1"/>
          <p:nvPr/>
        </p:nvSpPr>
        <p:spPr>
          <a:xfrm>
            <a:off x="6930572" y="174171"/>
            <a:ext cx="2213428" cy="615553"/>
          </a:xfrm>
          <a:prstGeom prst="rect">
            <a:avLst/>
          </a:prstGeom>
          <a:noFill/>
        </p:spPr>
        <p:txBody>
          <a:bodyPr wrap="square" rtlCol="0">
            <a:spAutoFit/>
          </a:bodyPr>
          <a:lstStyle/>
          <a:p>
            <a:pPr algn="ctr"/>
            <a:r>
              <a:rPr lang="en-US" dirty="0" smtClean="0">
                <a:solidFill>
                  <a:srgbClr val="FFFF00"/>
                </a:solidFill>
              </a:rPr>
              <a:t>“All Hands on Deck”</a:t>
            </a:r>
          </a:p>
          <a:p>
            <a:pPr algn="ctr"/>
            <a:r>
              <a:rPr lang="en-US" sz="1600" dirty="0" smtClean="0">
                <a:solidFill>
                  <a:srgbClr val="FFFF00"/>
                </a:solidFill>
              </a:rPr>
              <a:t>April 2014</a:t>
            </a:r>
            <a:endParaRPr lang="en-US" sz="1600" dirty="0">
              <a:solidFill>
                <a:srgbClr val="FFFF00"/>
              </a:solidFill>
            </a:endParaRPr>
          </a:p>
        </p:txBody>
      </p:sp>
      <p:sp>
        <p:nvSpPr>
          <p:cNvPr id="13" name="Shape 247"/>
          <p:cNvSpPr txBox="1">
            <a:spLocks/>
          </p:cNvSpPr>
          <p:nvPr/>
        </p:nvSpPr>
        <p:spPr>
          <a:xfrm>
            <a:off x="4880429" y="2197100"/>
            <a:ext cx="3566886" cy="5168901"/>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22376">
              <a:spcBef>
                <a:spcPts val="400"/>
              </a:spcBef>
              <a:buNone/>
              <a:defRPr sz="1800"/>
            </a:pPr>
            <a:r>
              <a:rPr lang="en-US" sz="1800" b="1" u="sng" dirty="0" smtClean="0">
                <a:solidFill>
                  <a:srgbClr val="000000"/>
                </a:solidFill>
              </a:rPr>
              <a:t>PRIVATE RESEARCH EFFORTS</a:t>
            </a:r>
          </a:p>
          <a:p>
            <a:pPr marL="0" indent="0" defTabSz="722376">
              <a:spcBef>
                <a:spcPts val="400"/>
              </a:spcBef>
              <a:buNone/>
              <a:defRPr sz="1800"/>
            </a:pPr>
            <a:endParaRPr lang="en-US" sz="800" b="1" dirty="0">
              <a:solidFill>
                <a:srgbClr val="000000"/>
              </a:solidFill>
            </a:endParaRPr>
          </a:p>
          <a:p>
            <a:pPr marL="0" indent="0" defTabSz="722376">
              <a:spcBef>
                <a:spcPts val="400"/>
              </a:spcBef>
              <a:buNone/>
              <a:defRPr sz="1800"/>
            </a:pPr>
            <a:r>
              <a:rPr lang="en-US" sz="1400" b="1" dirty="0" smtClean="0">
                <a:solidFill>
                  <a:srgbClr val="000000"/>
                </a:solidFill>
              </a:rPr>
              <a:t>U. OF PITTSBURGH   </a:t>
            </a:r>
            <a:r>
              <a:rPr lang="en-US" sz="1400" b="1" dirty="0" smtClean="0">
                <a:solidFill>
                  <a:schemeClr val="bg1">
                    <a:lumMod val="50000"/>
                  </a:schemeClr>
                </a:solidFill>
              </a:rPr>
              <a:t>$65 MILLION</a:t>
            </a:r>
          </a:p>
          <a:p>
            <a:pPr marL="0" indent="0" defTabSz="722376">
              <a:spcBef>
                <a:spcPts val="400"/>
              </a:spcBef>
              <a:buNone/>
              <a:defRPr sz="1800"/>
            </a:pPr>
            <a:r>
              <a:rPr lang="en-US" sz="1200" i="1" dirty="0">
                <a:solidFill>
                  <a:schemeClr val="tx2">
                    <a:lumMod val="60000"/>
                    <a:lumOff val="40000"/>
                  </a:schemeClr>
                </a:solidFill>
                <a:latin typeface="Wingdings"/>
                <a:ea typeface="Wingdings"/>
                <a:cs typeface="Wingdings"/>
                <a:sym typeface="Wingdings"/>
              </a:rPr>
              <a:t></a:t>
            </a:r>
            <a:r>
              <a:rPr lang="en-US" sz="1200" i="1" dirty="0">
                <a:solidFill>
                  <a:srgbClr val="000000"/>
                </a:solidFill>
                <a:sym typeface="Wingdings"/>
              </a:rPr>
              <a:t> </a:t>
            </a:r>
            <a:r>
              <a:rPr lang="en-US" sz="1200" i="1" dirty="0" smtClean="0">
                <a:solidFill>
                  <a:srgbClr val="000000"/>
                </a:solidFill>
              </a:rPr>
              <a:t>Create a new Brain Institute focused on unlocking the mysteries of normal and abnormal brain function</a:t>
            </a:r>
          </a:p>
          <a:p>
            <a:pPr marL="0" indent="0" defTabSz="722376">
              <a:spcBef>
                <a:spcPts val="400"/>
              </a:spcBef>
              <a:buNone/>
              <a:defRPr sz="1800"/>
            </a:pPr>
            <a:endParaRPr lang="en-US" sz="800" b="1" dirty="0" smtClean="0">
              <a:solidFill>
                <a:srgbClr val="000000"/>
              </a:solidFill>
            </a:endParaRPr>
          </a:p>
          <a:p>
            <a:pPr marL="0" indent="0" defTabSz="722376">
              <a:spcBef>
                <a:spcPts val="400"/>
              </a:spcBef>
              <a:buNone/>
              <a:defRPr sz="1800"/>
            </a:pPr>
            <a:r>
              <a:rPr lang="en-US" sz="1400" b="1" dirty="0" smtClean="0">
                <a:solidFill>
                  <a:srgbClr val="000000"/>
                </a:solidFill>
              </a:rPr>
              <a:t>UC BERKELEY AND CARL ZEISS MICROSCOPY   </a:t>
            </a:r>
            <a:r>
              <a:rPr lang="en-US" sz="1400" b="1" dirty="0" smtClean="0">
                <a:solidFill>
                  <a:schemeClr val="bg1">
                    <a:lumMod val="50000"/>
                  </a:schemeClr>
                </a:solidFill>
              </a:rPr>
              <a:t>$12 </a:t>
            </a:r>
            <a:r>
              <a:rPr lang="en-US" sz="1400" b="1" dirty="0">
                <a:solidFill>
                  <a:schemeClr val="bg1">
                    <a:lumMod val="50000"/>
                  </a:schemeClr>
                </a:solidFill>
              </a:rPr>
              <a:t>MILLION</a:t>
            </a:r>
          </a:p>
          <a:p>
            <a:pPr marL="0" indent="0" defTabSz="722376">
              <a:spcBef>
                <a:spcPts val="400"/>
              </a:spcBef>
              <a:buNone/>
              <a:defRPr sz="1800"/>
            </a:pPr>
            <a:r>
              <a:rPr lang="en-US" sz="1200" i="1" dirty="0">
                <a:solidFill>
                  <a:schemeClr val="tx2">
                    <a:lumMod val="60000"/>
                    <a:lumOff val="40000"/>
                  </a:schemeClr>
                </a:solidFill>
                <a:latin typeface="Wingdings"/>
                <a:ea typeface="Wingdings"/>
                <a:cs typeface="Wingdings"/>
                <a:sym typeface="Wingdings"/>
              </a:rPr>
              <a:t></a:t>
            </a:r>
            <a:r>
              <a:rPr lang="en-US" sz="1200" i="1" dirty="0">
                <a:solidFill>
                  <a:srgbClr val="000000"/>
                </a:solidFill>
                <a:sym typeface="Wingdings"/>
              </a:rPr>
              <a:t> </a:t>
            </a:r>
            <a:r>
              <a:rPr lang="en-US" sz="1200" i="1" dirty="0" smtClean="0">
                <a:solidFill>
                  <a:srgbClr val="000000"/>
                </a:solidFill>
                <a:sym typeface="Wingdings"/>
              </a:rPr>
              <a:t>Provide i</a:t>
            </a:r>
            <a:r>
              <a:rPr lang="en-US" sz="1200" i="1" dirty="0" smtClean="0">
                <a:solidFill>
                  <a:srgbClr val="000000"/>
                </a:solidFill>
              </a:rPr>
              <a:t>nfrastructure for </a:t>
            </a:r>
            <a:r>
              <a:rPr lang="en-US" sz="1200" i="1" dirty="0" err="1" smtClean="0">
                <a:solidFill>
                  <a:srgbClr val="000000"/>
                </a:solidFill>
              </a:rPr>
              <a:t>neurotechnology</a:t>
            </a:r>
            <a:r>
              <a:rPr lang="en-US" sz="1200" i="1" dirty="0" smtClean="0">
                <a:solidFill>
                  <a:srgbClr val="000000"/>
                </a:solidFill>
              </a:rPr>
              <a:t> development</a:t>
            </a:r>
            <a:endParaRPr lang="en-US" sz="1200" i="1" dirty="0">
              <a:solidFill>
                <a:srgbClr val="000000"/>
              </a:solidFill>
            </a:endParaRPr>
          </a:p>
          <a:p>
            <a:pPr marL="0" indent="0" defTabSz="722376">
              <a:spcBef>
                <a:spcPts val="400"/>
              </a:spcBef>
              <a:buNone/>
              <a:defRPr sz="1800"/>
            </a:pPr>
            <a:endParaRPr lang="en-US" sz="800" b="1" dirty="0">
              <a:solidFill>
                <a:srgbClr val="000000"/>
              </a:solidFill>
            </a:endParaRPr>
          </a:p>
          <a:p>
            <a:pPr marL="0" indent="0" defTabSz="722376">
              <a:spcBef>
                <a:spcPts val="400"/>
              </a:spcBef>
              <a:buNone/>
              <a:defRPr sz="1800"/>
            </a:pPr>
            <a:r>
              <a:rPr lang="en-US" sz="1400" b="1" dirty="0" smtClean="0">
                <a:solidFill>
                  <a:srgbClr val="000000"/>
                </a:solidFill>
              </a:rPr>
              <a:t>CARNEGIE MELLON UNIVERSITY   </a:t>
            </a:r>
            <a:r>
              <a:rPr lang="en-US" sz="1400" b="1" dirty="0" smtClean="0">
                <a:solidFill>
                  <a:schemeClr val="bg1">
                    <a:lumMod val="50000"/>
                  </a:schemeClr>
                </a:solidFill>
              </a:rPr>
              <a:t>$40 </a:t>
            </a:r>
            <a:r>
              <a:rPr lang="en-US" sz="1400" b="1" dirty="0">
                <a:solidFill>
                  <a:schemeClr val="bg1">
                    <a:lumMod val="50000"/>
                  </a:schemeClr>
                </a:solidFill>
              </a:rPr>
              <a:t>MILLION</a:t>
            </a:r>
          </a:p>
          <a:p>
            <a:pPr marL="0" indent="0" defTabSz="722376">
              <a:spcBef>
                <a:spcPts val="400"/>
              </a:spcBef>
              <a:buNone/>
              <a:defRPr sz="1800"/>
            </a:pPr>
            <a:r>
              <a:rPr lang="en-US" sz="1200" i="1" dirty="0">
                <a:solidFill>
                  <a:schemeClr val="tx2">
                    <a:lumMod val="60000"/>
                    <a:lumOff val="40000"/>
                  </a:schemeClr>
                </a:solidFill>
                <a:latin typeface="Wingdings"/>
                <a:ea typeface="Wingdings"/>
                <a:cs typeface="Wingdings"/>
                <a:sym typeface="Wingdings"/>
              </a:rPr>
              <a:t></a:t>
            </a:r>
            <a:r>
              <a:rPr lang="en-US" sz="1200" i="1" dirty="0">
                <a:solidFill>
                  <a:srgbClr val="000000"/>
                </a:solidFill>
                <a:sym typeface="Wingdings"/>
              </a:rPr>
              <a:t> </a:t>
            </a:r>
            <a:r>
              <a:rPr lang="en-US" sz="1200" i="1" dirty="0" smtClean="0">
                <a:solidFill>
                  <a:srgbClr val="000000"/>
                </a:solidFill>
              </a:rPr>
              <a:t>Commit to supporting the goals of The BRAIN Initiative</a:t>
            </a:r>
            <a:endParaRPr lang="en-US" sz="1200" i="1" dirty="0">
              <a:solidFill>
                <a:srgbClr val="000000"/>
              </a:solidFill>
            </a:endParaRPr>
          </a:p>
          <a:p>
            <a:pPr marL="0" indent="0" defTabSz="722376">
              <a:spcBef>
                <a:spcPts val="400"/>
              </a:spcBef>
              <a:buNone/>
              <a:defRPr sz="1800"/>
            </a:pPr>
            <a:endParaRPr lang="en-US" sz="800" b="1" dirty="0">
              <a:solidFill>
                <a:srgbClr val="000000"/>
              </a:solidFill>
            </a:endParaRPr>
          </a:p>
          <a:p>
            <a:pPr marL="0" indent="0" defTabSz="722376">
              <a:spcBef>
                <a:spcPts val="400"/>
              </a:spcBef>
              <a:buNone/>
              <a:defRPr sz="1800"/>
            </a:pPr>
            <a:r>
              <a:rPr lang="en-US" sz="1400" b="1" dirty="0" smtClean="0">
                <a:solidFill>
                  <a:srgbClr val="000000"/>
                </a:solidFill>
              </a:rPr>
              <a:t>THE SIMONS FOUNDATION   </a:t>
            </a:r>
            <a:r>
              <a:rPr lang="en-US" sz="1400" b="1" dirty="0" smtClean="0">
                <a:solidFill>
                  <a:schemeClr val="bg1">
                    <a:lumMod val="50000"/>
                  </a:schemeClr>
                </a:solidFill>
              </a:rPr>
              <a:t>$62 </a:t>
            </a:r>
            <a:r>
              <a:rPr lang="en-US" sz="1400" b="1" dirty="0">
                <a:solidFill>
                  <a:schemeClr val="bg1">
                    <a:lumMod val="50000"/>
                  </a:schemeClr>
                </a:solidFill>
              </a:rPr>
              <a:t>MILLION</a:t>
            </a:r>
          </a:p>
          <a:p>
            <a:pPr marL="0" indent="0" defTabSz="722376">
              <a:spcBef>
                <a:spcPts val="400"/>
              </a:spcBef>
              <a:buNone/>
              <a:defRPr sz="1800"/>
            </a:pPr>
            <a:r>
              <a:rPr lang="en-US" sz="1200" i="1" dirty="0">
                <a:solidFill>
                  <a:schemeClr val="tx2">
                    <a:lumMod val="60000"/>
                    <a:lumOff val="40000"/>
                  </a:schemeClr>
                </a:solidFill>
                <a:latin typeface="Wingdings"/>
                <a:ea typeface="Wingdings"/>
                <a:cs typeface="Wingdings"/>
                <a:sym typeface="Wingdings"/>
              </a:rPr>
              <a:t></a:t>
            </a:r>
            <a:r>
              <a:rPr lang="en-US" sz="1200" i="1" dirty="0">
                <a:solidFill>
                  <a:srgbClr val="000000"/>
                </a:solidFill>
                <a:sym typeface="Wingdings"/>
              </a:rPr>
              <a:t> </a:t>
            </a:r>
            <a:r>
              <a:rPr lang="en-US" sz="1200" i="1" dirty="0" smtClean="0">
                <a:solidFill>
                  <a:srgbClr val="000000"/>
                </a:solidFill>
                <a:sym typeface="Wingdings"/>
              </a:rPr>
              <a:t>U</a:t>
            </a:r>
            <a:r>
              <a:rPr lang="en-US" sz="1200" i="1" dirty="0" smtClean="0">
                <a:solidFill>
                  <a:srgbClr val="000000"/>
                </a:solidFill>
              </a:rPr>
              <a:t>ncover the patterns of neural activity that produce cognition by combining analyses of internal mental states with studies of sensory and motor processing</a:t>
            </a:r>
            <a:endParaRPr lang="en-US" sz="1200" i="1" dirty="0">
              <a:solidFill>
                <a:srgbClr val="000000"/>
              </a:solidFill>
            </a:endParaRPr>
          </a:p>
          <a:p>
            <a:pPr marL="0" indent="0" defTabSz="722376">
              <a:spcBef>
                <a:spcPts val="400"/>
              </a:spcBef>
              <a:buNone/>
              <a:defRPr sz="1800"/>
            </a:pPr>
            <a:endParaRPr lang="en-US" sz="800" b="1" dirty="0">
              <a:solidFill>
                <a:srgbClr val="000000"/>
              </a:solidFill>
            </a:endParaRPr>
          </a:p>
          <a:p>
            <a:pPr marL="0" indent="0" defTabSz="722376">
              <a:spcBef>
                <a:spcPts val="400"/>
              </a:spcBef>
              <a:buNone/>
              <a:defRPr sz="1800"/>
            </a:pPr>
            <a:endParaRPr lang="en-US" sz="1200" i="1" dirty="0">
              <a:solidFill>
                <a:srgbClr val="000000"/>
              </a:solidFill>
            </a:endParaRPr>
          </a:p>
          <a:p>
            <a:pPr marL="0" indent="0" defTabSz="722376">
              <a:spcBef>
                <a:spcPts val="400"/>
              </a:spcBef>
              <a:buNone/>
              <a:defRPr sz="1800"/>
            </a:pPr>
            <a:endParaRPr lang="en-US" sz="1200" i="1" dirty="0">
              <a:solidFill>
                <a:srgbClr val="000000"/>
              </a:solidFill>
            </a:endParaRPr>
          </a:p>
          <a:p>
            <a:pPr marL="0" indent="0" defTabSz="722376">
              <a:spcBef>
                <a:spcPts val="400"/>
              </a:spcBef>
              <a:buNone/>
              <a:defRPr sz="1800"/>
            </a:pPr>
            <a:endParaRPr lang="en-US" sz="1200" i="1" dirty="0">
              <a:solidFill>
                <a:srgbClr val="000000"/>
              </a:solidFill>
            </a:endParaRPr>
          </a:p>
          <a:p>
            <a:pPr marL="0" indent="0" defTabSz="722376">
              <a:spcBef>
                <a:spcPts val="400"/>
              </a:spcBef>
              <a:buNone/>
              <a:defRPr sz="1800"/>
            </a:pPr>
            <a:endParaRPr lang="en-US" sz="1200" i="1" dirty="0">
              <a:solidFill>
                <a:srgbClr val="000000"/>
              </a:solidFill>
            </a:endParaRPr>
          </a:p>
          <a:p>
            <a:pPr marL="0" indent="0" defTabSz="722376">
              <a:spcBef>
                <a:spcPts val="400"/>
              </a:spcBef>
              <a:buNone/>
              <a:defRPr sz="1800"/>
            </a:pPr>
            <a:endParaRPr lang="en-US" sz="1200" b="1" dirty="0">
              <a:solidFill>
                <a:srgbClr val="000000"/>
              </a:solidFill>
            </a:endParaRPr>
          </a:p>
          <a:p>
            <a:pPr marL="0" indent="0" defTabSz="722376">
              <a:spcBef>
                <a:spcPts val="400"/>
              </a:spcBef>
              <a:buNone/>
              <a:defRPr sz="1800"/>
            </a:pPr>
            <a:endParaRPr lang="en-US" sz="1200" i="1" dirty="0">
              <a:solidFill>
                <a:srgbClr val="000000"/>
              </a:solidFill>
            </a:endParaRPr>
          </a:p>
          <a:p>
            <a:pPr marL="0" indent="0" defTabSz="722376">
              <a:spcBef>
                <a:spcPts val="400"/>
              </a:spcBef>
              <a:buFont typeface="Arial"/>
              <a:buNone/>
              <a:defRPr sz="1800"/>
            </a:pPr>
            <a:endParaRPr lang="en-US" sz="1200" b="1" dirty="0">
              <a:solidFill>
                <a:srgbClr val="000000"/>
              </a:solidFill>
            </a:endParaRPr>
          </a:p>
        </p:txBody>
      </p:sp>
    </p:spTree>
    <p:extLst>
      <p:ext uri="{BB962C8B-B14F-4D97-AF65-F5344CB8AC3E}">
        <p14:creationId xmlns:p14="http://schemas.microsoft.com/office/powerpoint/2010/main" val="352441518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2">
            <a:extLst/>
          </a:blip>
          <a:stretch>
            <a:fillRect/>
          </a:stretch>
        </p:blipFill>
        <p:spPr>
          <a:xfrm>
            <a:off x="1181100" y="-21286"/>
            <a:ext cx="8115300" cy="710121"/>
          </a:xfrm>
          <a:prstGeom prst="rect">
            <a:avLst/>
          </a:prstGeom>
          <a:ln w="12700">
            <a:miter lim="400000"/>
          </a:ln>
        </p:spPr>
      </p:pic>
      <p:pic>
        <p:nvPicPr>
          <p:cNvPr id="3" name="pasted-image.tif"/>
          <p:cNvPicPr/>
          <p:nvPr/>
        </p:nvPicPr>
        <p:blipFill>
          <a:blip r:embed="rId3">
            <a:extLst/>
          </a:blip>
          <a:stretch>
            <a:fillRect/>
          </a:stretch>
        </p:blipFill>
        <p:spPr>
          <a:xfrm>
            <a:off x="0" y="-57150"/>
            <a:ext cx="1190278" cy="781850"/>
          </a:xfrm>
          <a:prstGeom prst="rect">
            <a:avLst/>
          </a:prstGeom>
          <a:ln w="12700">
            <a:miter lim="400000"/>
          </a:ln>
        </p:spPr>
      </p:pic>
      <p:sp>
        <p:nvSpPr>
          <p:cNvPr id="7" name="Shape 251"/>
          <p:cNvSpPr txBox="1">
            <a:spLocks/>
          </p:cNvSpPr>
          <p:nvPr/>
        </p:nvSpPr>
        <p:spPr>
          <a:xfrm>
            <a:off x="505907" y="1947291"/>
            <a:ext cx="8443858" cy="44447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500"/>
              </a:spcBef>
              <a:buFont typeface="Arial"/>
              <a:buNone/>
              <a:defRPr sz="1800"/>
            </a:pPr>
            <a:endParaRPr lang="en-US" sz="2400" dirty="0" smtClean="0">
              <a:solidFill>
                <a:srgbClr val="FFFFFF"/>
              </a:solidFill>
            </a:endParaRPr>
          </a:p>
          <a:p>
            <a:pPr marL="0" indent="0">
              <a:buFont typeface="Arial"/>
              <a:buNone/>
              <a:defRPr sz="1800"/>
            </a:pPr>
            <a:endParaRPr lang="en-US" sz="2400" dirty="0">
              <a:solidFill>
                <a:srgbClr val="FFFFFF"/>
              </a:solidFill>
            </a:endParaRPr>
          </a:p>
        </p:txBody>
      </p:sp>
      <p:pic>
        <p:nvPicPr>
          <p:cNvPr id="10" name="pasted-image.png"/>
          <p:cNvPicPr/>
          <p:nvPr/>
        </p:nvPicPr>
        <p:blipFill>
          <a:blip r:embed="rId4">
            <a:extLst/>
          </a:blip>
          <a:stretch>
            <a:fillRect/>
          </a:stretch>
        </p:blipFill>
        <p:spPr>
          <a:xfrm>
            <a:off x="221343" y="2161655"/>
            <a:ext cx="2893255" cy="3729084"/>
          </a:xfrm>
          <a:prstGeom prst="rect">
            <a:avLst/>
          </a:prstGeom>
          <a:ln w="12700">
            <a:miter lim="400000"/>
          </a:ln>
        </p:spPr>
      </p:pic>
      <p:sp>
        <p:nvSpPr>
          <p:cNvPr id="11" name="Shape 257"/>
          <p:cNvSpPr>
            <a:spLocks noGrp="1"/>
          </p:cNvSpPr>
          <p:nvPr>
            <p:ph type="title"/>
          </p:nvPr>
        </p:nvSpPr>
        <p:spPr>
          <a:xfrm>
            <a:off x="368300" y="688835"/>
            <a:ext cx="8229600" cy="1143001"/>
          </a:xfrm>
          <a:prstGeom prst="rect">
            <a:avLst/>
          </a:prstGeom>
        </p:spPr>
        <p:txBody>
          <a:bodyPr lIns="0" tIns="0" rIns="0" bIns="0"/>
          <a:lstStyle/>
          <a:p>
            <a:pPr lvl="0">
              <a:defRPr sz="1800"/>
            </a:pPr>
            <a:r>
              <a:rPr sz="4400" b="1" dirty="0">
                <a:solidFill>
                  <a:schemeClr val="bg1">
                    <a:lumMod val="50000"/>
                  </a:schemeClr>
                </a:solidFill>
              </a:rPr>
              <a:t>NIH</a:t>
            </a:r>
            <a:r>
              <a:rPr sz="4400" b="1" dirty="0">
                <a:solidFill>
                  <a:schemeClr val="tx1"/>
                </a:solidFill>
              </a:rPr>
              <a:t> National Institutes of Health</a:t>
            </a:r>
          </a:p>
        </p:txBody>
      </p:sp>
      <p:sp>
        <p:nvSpPr>
          <p:cNvPr id="12" name="Shape 258"/>
          <p:cNvSpPr txBox="1">
            <a:spLocks/>
          </p:cNvSpPr>
          <p:nvPr/>
        </p:nvSpPr>
        <p:spPr>
          <a:xfrm>
            <a:off x="3251198" y="1763485"/>
            <a:ext cx="5805716" cy="5007429"/>
          </a:xfrm>
          <a:prstGeom prst="rect">
            <a:avLst/>
          </a:prstGeom>
        </p:spPr>
        <p:txBody>
          <a:bodyPr vert="horz" lIns="91440" tIns="45720" rIns="91440" bIns="4572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22376">
              <a:spcBef>
                <a:spcPts val="400"/>
              </a:spcBef>
              <a:buNone/>
              <a:defRPr sz="1800"/>
            </a:pPr>
            <a:r>
              <a:rPr lang="en-US" sz="1896" dirty="0"/>
              <a:t>NIH’s contribution to the BRAIN Initiative began with 58 awards made in September 2014, totaling ~$46M, followed by an additional 67 awards totaling ~$39M in FY2015, for a total of ~$85M in new and continuing awards. For FY2016, NIH received additional funds that will bring the total for competing and new awards </a:t>
            </a:r>
            <a:r>
              <a:rPr lang="en-US" sz="1896" dirty="0" smtClean="0"/>
              <a:t>to $</a:t>
            </a:r>
            <a:r>
              <a:rPr lang="en-US" sz="1896" dirty="0"/>
              <a:t>150M, with new awards to be made in </a:t>
            </a:r>
            <a:r>
              <a:rPr lang="en-US" sz="1896" dirty="0" smtClean="0"/>
              <a:t>late Sep. 2016.</a:t>
            </a:r>
          </a:p>
          <a:p>
            <a:pPr marL="0" indent="0" defTabSz="722376">
              <a:spcBef>
                <a:spcPts val="400"/>
              </a:spcBef>
              <a:buFont typeface="Arial"/>
              <a:buNone/>
              <a:defRPr sz="1800"/>
            </a:pPr>
            <a:endParaRPr lang="en-US" sz="1896" dirty="0" smtClean="0"/>
          </a:p>
          <a:p>
            <a:pPr marL="0" indent="0" defTabSz="722376">
              <a:spcBef>
                <a:spcPts val="400"/>
              </a:spcBef>
              <a:buFont typeface="Arial"/>
              <a:buNone/>
              <a:defRPr sz="1800"/>
            </a:pPr>
            <a:r>
              <a:rPr lang="en-US" sz="1896" dirty="0" smtClean="0"/>
              <a:t>Currently, awards will go to 131 investigators working at 125 institutions in the U.S. and eight other countries. These awards expand NIH’s efforts to develop new tools and technologies to understand neural circuit function and capture a dynamic view of the brain in action. Projects include proposals to develop soft self-driving electrodes, ultrasound methods for measuring brain activity, and the use of deep brain stimulation to treat traumatic brain injuries.</a:t>
            </a:r>
            <a:endParaRPr lang="en-US" sz="1896" dirty="0"/>
          </a:p>
        </p:txBody>
      </p:sp>
    </p:spTree>
    <p:extLst>
      <p:ext uri="{BB962C8B-B14F-4D97-AF65-F5344CB8AC3E}">
        <p14:creationId xmlns:p14="http://schemas.microsoft.com/office/powerpoint/2010/main" val="157258032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2">
            <a:extLst/>
          </a:blip>
          <a:stretch>
            <a:fillRect/>
          </a:stretch>
        </p:blipFill>
        <p:spPr>
          <a:xfrm>
            <a:off x="1181100" y="-21286"/>
            <a:ext cx="8115300" cy="710121"/>
          </a:xfrm>
          <a:prstGeom prst="rect">
            <a:avLst/>
          </a:prstGeom>
          <a:ln w="12700">
            <a:miter lim="400000"/>
          </a:ln>
        </p:spPr>
      </p:pic>
      <p:pic>
        <p:nvPicPr>
          <p:cNvPr id="3" name="pasted-image.tif"/>
          <p:cNvPicPr/>
          <p:nvPr/>
        </p:nvPicPr>
        <p:blipFill>
          <a:blip r:embed="rId3">
            <a:extLst/>
          </a:blip>
          <a:stretch>
            <a:fillRect/>
          </a:stretch>
        </p:blipFill>
        <p:spPr>
          <a:xfrm>
            <a:off x="0" y="-57150"/>
            <a:ext cx="1190278" cy="781850"/>
          </a:xfrm>
          <a:prstGeom prst="rect">
            <a:avLst/>
          </a:prstGeom>
          <a:ln w="12700">
            <a:miter lim="400000"/>
          </a:ln>
        </p:spPr>
      </p:pic>
      <p:sp>
        <p:nvSpPr>
          <p:cNvPr id="7" name="Shape 251"/>
          <p:cNvSpPr txBox="1">
            <a:spLocks/>
          </p:cNvSpPr>
          <p:nvPr/>
        </p:nvSpPr>
        <p:spPr>
          <a:xfrm>
            <a:off x="505907" y="1947291"/>
            <a:ext cx="8443858" cy="444475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500"/>
              </a:spcBef>
              <a:buFont typeface="Arial"/>
              <a:buNone/>
              <a:defRPr sz="1800"/>
            </a:pPr>
            <a:endParaRPr lang="en-US" sz="2400" dirty="0" smtClean="0">
              <a:solidFill>
                <a:srgbClr val="FFFFFF"/>
              </a:solidFill>
            </a:endParaRPr>
          </a:p>
          <a:p>
            <a:pPr marL="0" indent="0">
              <a:buFont typeface="Arial"/>
              <a:buNone/>
              <a:defRPr sz="1800"/>
            </a:pPr>
            <a:endParaRPr lang="en-US" sz="2400" dirty="0">
              <a:solidFill>
                <a:srgbClr val="FFFFFF"/>
              </a:solidFill>
            </a:endParaRPr>
          </a:p>
        </p:txBody>
      </p:sp>
      <p:sp>
        <p:nvSpPr>
          <p:cNvPr id="11" name="Shape 257"/>
          <p:cNvSpPr>
            <a:spLocks noGrp="1"/>
          </p:cNvSpPr>
          <p:nvPr>
            <p:ph type="title"/>
          </p:nvPr>
        </p:nvSpPr>
        <p:spPr>
          <a:xfrm>
            <a:off x="368300" y="865117"/>
            <a:ext cx="8775700" cy="1143001"/>
          </a:xfrm>
          <a:prstGeom prst="rect">
            <a:avLst/>
          </a:prstGeom>
        </p:spPr>
        <p:txBody>
          <a:bodyPr lIns="0" tIns="0" rIns="0" bIns="0">
            <a:normAutofit/>
          </a:bodyPr>
          <a:lstStyle/>
          <a:p>
            <a:pPr lvl="0">
              <a:defRPr sz="1800"/>
            </a:pPr>
            <a:r>
              <a:rPr lang="en-US" sz="4400" b="1" dirty="0" smtClean="0">
                <a:solidFill>
                  <a:srgbClr val="7F7F7F"/>
                </a:solidFill>
              </a:rPr>
              <a:t>BRAIN</a:t>
            </a:r>
            <a:r>
              <a:rPr lang="en-US" sz="4400" b="1" dirty="0" smtClean="0">
                <a:solidFill>
                  <a:schemeClr val="tx1"/>
                </a:solidFill>
              </a:rPr>
              <a:t> Public-Private Partnerships</a:t>
            </a:r>
            <a:endParaRPr sz="4400" b="1" dirty="0">
              <a:solidFill>
                <a:schemeClr val="tx1"/>
              </a:solidFill>
            </a:endParaRPr>
          </a:p>
        </p:txBody>
      </p:sp>
      <p:pic>
        <p:nvPicPr>
          <p:cNvPr id="8" name="pasted-image.png"/>
          <p:cNvPicPr/>
          <p:nvPr/>
        </p:nvPicPr>
        <p:blipFill>
          <a:blip r:embed="rId4">
            <a:extLst/>
          </a:blip>
          <a:stretch>
            <a:fillRect/>
          </a:stretch>
        </p:blipFill>
        <p:spPr>
          <a:xfrm>
            <a:off x="0" y="2007894"/>
            <a:ext cx="9296400" cy="4521648"/>
          </a:xfrm>
          <a:prstGeom prst="rect">
            <a:avLst/>
          </a:prstGeom>
          <a:ln w="12700">
            <a:miter lim="400000"/>
          </a:ln>
        </p:spPr>
      </p:pic>
    </p:spTree>
    <p:extLst>
      <p:ext uri="{BB962C8B-B14F-4D97-AF65-F5344CB8AC3E}">
        <p14:creationId xmlns:p14="http://schemas.microsoft.com/office/powerpoint/2010/main" val="427834475"/>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p:cNvPicPr/>
          <p:nvPr/>
        </p:nvPicPr>
        <p:blipFill>
          <a:blip r:embed="rId2">
            <a:extLst/>
          </a:blip>
          <a:stretch>
            <a:fillRect/>
          </a:stretch>
        </p:blipFill>
        <p:spPr>
          <a:xfrm>
            <a:off x="1070774" y="0"/>
            <a:ext cx="8305800" cy="926758"/>
          </a:xfrm>
          <a:prstGeom prst="rect">
            <a:avLst/>
          </a:prstGeom>
          <a:ln w="12700">
            <a:miter lim="400000"/>
          </a:ln>
        </p:spPr>
      </p:pic>
      <p:pic>
        <p:nvPicPr>
          <p:cNvPr id="3" name="pasted-image.png"/>
          <p:cNvPicPr/>
          <p:nvPr/>
        </p:nvPicPr>
        <p:blipFill>
          <a:blip r:embed="rId3">
            <a:extLst/>
          </a:blip>
          <a:stretch>
            <a:fillRect/>
          </a:stretch>
        </p:blipFill>
        <p:spPr>
          <a:xfrm>
            <a:off x="65314" y="6694"/>
            <a:ext cx="940146" cy="940146"/>
          </a:xfrm>
          <a:prstGeom prst="rect">
            <a:avLst/>
          </a:prstGeom>
          <a:ln w="12700">
            <a:miter lim="400000"/>
          </a:ln>
        </p:spPr>
      </p:pic>
      <p:sp>
        <p:nvSpPr>
          <p:cNvPr id="4" name="Shape 275"/>
          <p:cNvSpPr/>
          <p:nvPr/>
        </p:nvSpPr>
        <p:spPr>
          <a:xfrm>
            <a:off x="579065" y="1066443"/>
            <a:ext cx="7985870" cy="2652614"/>
          </a:xfrm>
          <a:prstGeom prst="rect">
            <a:avLst/>
          </a:prstGeom>
          <a:ln w="12700">
            <a:miter lim="400000"/>
          </a:ln>
          <a:extLst>
            <a:ext uri="{C572A759-6A51-4108-AA02-DFA0A04FC94B}">
              <ma14:wrappingTextBoxFlag xmlns:ma14="http://schemas.microsoft.com/office/mac/drawingml/2011/main" val="1"/>
            </a:ext>
          </a:extLst>
        </p:spPr>
        <p:txBody>
          <a:bodyPr lIns="45719" rIns="45719">
            <a:normAutofit/>
          </a:bodyPr>
          <a:lstStyle/>
          <a:p>
            <a:pPr lvl="0" defTabSz="484631">
              <a:lnSpc>
                <a:spcPct val="90000"/>
              </a:lnSpc>
              <a:spcBef>
                <a:spcPts val="200"/>
              </a:spcBef>
            </a:pPr>
            <a:r>
              <a:rPr sz="1536" dirty="0">
                <a:solidFill>
                  <a:schemeClr val="tx1"/>
                </a:solidFill>
              </a:rPr>
              <a:t>The </a:t>
            </a:r>
            <a:r>
              <a:rPr sz="1536" b="1" dirty="0">
                <a:solidFill>
                  <a:schemeClr val="tx1"/>
                </a:solidFill>
              </a:rPr>
              <a:t>National Science Foundation </a:t>
            </a:r>
            <a:r>
              <a:rPr sz="1536" dirty="0">
                <a:solidFill>
                  <a:schemeClr val="tx1"/>
                </a:solidFill>
              </a:rPr>
              <a:t>(NSF) supports </a:t>
            </a:r>
            <a:r>
              <a:rPr sz="1536" b="1" dirty="0">
                <a:solidFill>
                  <a:schemeClr val="bg1">
                    <a:lumMod val="50000"/>
                  </a:schemeClr>
                </a:solidFill>
              </a:rPr>
              <a:t>interdisciplinary research </a:t>
            </a:r>
            <a:r>
              <a:rPr sz="1536" dirty="0">
                <a:solidFill>
                  <a:schemeClr val="tx1"/>
                </a:solidFill>
              </a:rPr>
              <a:t>that spans biology, the physical sciences, engineering, computer science, and the social and behavioral sciences. </a:t>
            </a:r>
          </a:p>
          <a:p>
            <a:pPr lvl="0" defTabSz="484631">
              <a:lnSpc>
                <a:spcPct val="90000"/>
              </a:lnSpc>
              <a:spcBef>
                <a:spcPts val="200"/>
              </a:spcBef>
            </a:pPr>
            <a:endParaRPr sz="1536" dirty="0">
              <a:solidFill>
                <a:schemeClr val="tx1"/>
              </a:solidFill>
            </a:endParaRPr>
          </a:p>
          <a:p>
            <a:pPr lvl="0" defTabSz="484631">
              <a:lnSpc>
                <a:spcPct val="90000"/>
              </a:lnSpc>
              <a:spcBef>
                <a:spcPts val="200"/>
              </a:spcBef>
            </a:pPr>
            <a:r>
              <a:rPr sz="1536" dirty="0">
                <a:solidFill>
                  <a:schemeClr val="tx1"/>
                </a:solidFill>
              </a:rPr>
              <a:t>Despite major technological advances of recent decades, we lack an understanding of how the brain functions in both spatial and temporal domains. The NSF BRAIN Initiative aims to generate an array of physical and conceptual tools needed to determine how healthy brains function over the lifespan of humans and other organisms; and to develop a workforce to create and implement these tools aimed at establishing a more comprehensive understanding of how thoughts, memories and actions emerge from the dynamic activities in the brain. NSF BRAIN Thematic Areas include:</a:t>
            </a:r>
            <a:r>
              <a:rPr sz="900" dirty="0">
                <a:solidFill>
                  <a:schemeClr val="tx1"/>
                </a:solidFill>
              </a:rPr>
              <a:t>             </a:t>
            </a:r>
          </a:p>
          <a:p>
            <a:pPr lvl="0" defTabSz="484631">
              <a:lnSpc>
                <a:spcPct val="90000"/>
              </a:lnSpc>
              <a:spcBef>
                <a:spcPts val="200"/>
              </a:spcBef>
            </a:pPr>
            <a:endParaRPr sz="900" dirty="0">
              <a:solidFill>
                <a:srgbClr val="FFFFFF"/>
              </a:solidFill>
            </a:endParaRPr>
          </a:p>
        </p:txBody>
      </p:sp>
      <p:sp>
        <p:nvSpPr>
          <p:cNvPr id="5" name="Shape 270"/>
          <p:cNvSpPr txBox="1">
            <a:spLocks/>
          </p:cNvSpPr>
          <p:nvPr/>
        </p:nvSpPr>
        <p:spPr>
          <a:xfrm>
            <a:off x="3758555" y="3517543"/>
            <a:ext cx="4496495" cy="292791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96111">
              <a:lnSpc>
                <a:spcPct val="90000"/>
              </a:lnSpc>
              <a:spcBef>
                <a:spcPts val="400"/>
              </a:spcBef>
              <a:buFontTx/>
              <a:buNone/>
              <a:defRPr sz="1800"/>
            </a:pPr>
            <a:r>
              <a:rPr lang="en-US" sz="1666" smtClean="0">
                <a:solidFill>
                  <a:srgbClr val="FFFFFF"/>
                </a:solidFill>
              </a:rPr>
              <a:t>              </a:t>
            </a:r>
          </a:p>
          <a:p>
            <a:pPr marL="0" indent="0" defTabSz="896111">
              <a:lnSpc>
                <a:spcPct val="90000"/>
              </a:lnSpc>
              <a:spcBef>
                <a:spcPts val="400"/>
              </a:spcBef>
              <a:buFontTx/>
              <a:buNone/>
              <a:defRPr sz="1800"/>
            </a:pPr>
            <a:r>
              <a:rPr lang="en-US" sz="1666" smtClean="0">
                <a:solidFill>
                  <a:srgbClr val="000000"/>
                </a:solidFill>
              </a:rPr>
              <a:t>Multi-scale integration of the dynamic activity and structure of the brain</a:t>
            </a:r>
          </a:p>
          <a:p>
            <a:pPr marL="0" indent="0" defTabSz="896111">
              <a:lnSpc>
                <a:spcPct val="90000"/>
              </a:lnSpc>
              <a:spcBef>
                <a:spcPts val="400"/>
              </a:spcBef>
              <a:buFontTx/>
              <a:buNone/>
              <a:defRPr sz="1800"/>
            </a:pPr>
            <a:endParaRPr lang="en-US" sz="1666" smtClean="0">
              <a:solidFill>
                <a:srgbClr val="000000"/>
              </a:solidFill>
            </a:endParaRPr>
          </a:p>
          <a:p>
            <a:pPr marL="0" indent="0" defTabSz="896111">
              <a:lnSpc>
                <a:spcPct val="90000"/>
              </a:lnSpc>
              <a:spcBef>
                <a:spcPts val="400"/>
              </a:spcBef>
              <a:buFontTx/>
              <a:buNone/>
              <a:defRPr sz="1800"/>
            </a:pPr>
            <a:endParaRPr lang="en-US" sz="1666" smtClean="0">
              <a:solidFill>
                <a:srgbClr val="000000"/>
              </a:solidFill>
            </a:endParaRPr>
          </a:p>
          <a:p>
            <a:pPr marL="0" indent="0" defTabSz="896111">
              <a:lnSpc>
                <a:spcPct val="90000"/>
              </a:lnSpc>
              <a:spcBef>
                <a:spcPts val="400"/>
              </a:spcBef>
              <a:buFontTx/>
              <a:buNone/>
              <a:defRPr sz="1800"/>
            </a:pPr>
            <a:endParaRPr lang="en-US" sz="1666" smtClean="0">
              <a:solidFill>
                <a:srgbClr val="000000"/>
              </a:solidFill>
            </a:endParaRPr>
          </a:p>
          <a:p>
            <a:pPr marL="0" indent="0" defTabSz="896111">
              <a:lnSpc>
                <a:spcPct val="90000"/>
              </a:lnSpc>
              <a:spcBef>
                <a:spcPts val="400"/>
              </a:spcBef>
              <a:buFontTx/>
              <a:buNone/>
              <a:defRPr sz="1800"/>
            </a:pPr>
            <a:endParaRPr lang="en-US" sz="1666" smtClean="0">
              <a:solidFill>
                <a:srgbClr val="000000"/>
              </a:solidFill>
            </a:endParaRPr>
          </a:p>
          <a:p>
            <a:pPr marL="0" indent="0" defTabSz="896111">
              <a:lnSpc>
                <a:spcPct val="90000"/>
              </a:lnSpc>
              <a:spcBef>
                <a:spcPts val="400"/>
              </a:spcBef>
              <a:buFontTx/>
              <a:buNone/>
              <a:defRPr sz="1800"/>
            </a:pPr>
            <a:endParaRPr lang="en-US" sz="1666" smtClean="0">
              <a:solidFill>
                <a:srgbClr val="000000"/>
              </a:solidFill>
            </a:endParaRPr>
          </a:p>
          <a:p>
            <a:pPr marL="0" indent="0" defTabSz="896111">
              <a:lnSpc>
                <a:spcPct val="90000"/>
              </a:lnSpc>
              <a:spcBef>
                <a:spcPts val="400"/>
              </a:spcBef>
              <a:buFontTx/>
              <a:buNone/>
              <a:defRPr sz="1800"/>
            </a:pPr>
            <a:r>
              <a:rPr lang="en-US" sz="1666" smtClean="0">
                <a:solidFill>
                  <a:srgbClr val="000000"/>
                </a:solidFill>
              </a:rPr>
              <a:t>Neurotechnology and research infrastructure</a:t>
            </a:r>
            <a:br>
              <a:rPr lang="en-US" sz="1666" smtClean="0">
                <a:solidFill>
                  <a:srgbClr val="000000"/>
                </a:solidFill>
              </a:rPr>
            </a:br>
            <a:endParaRPr lang="en-US" sz="1666" dirty="0">
              <a:solidFill>
                <a:srgbClr val="000000"/>
              </a:solidFill>
            </a:endParaRPr>
          </a:p>
        </p:txBody>
      </p:sp>
      <p:pic>
        <p:nvPicPr>
          <p:cNvPr id="6" name="pasted-image.tif"/>
          <p:cNvPicPr/>
          <p:nvPr/>
        </p:nvPicPr>
        <p:blipFill>
          <a:blip r:embed="rId4">
            <a:extLst/>
          </a:blip>
          <a:stretch>
            <a:fillRect/>
          </a:stretch>
        </p:blipFill>
        <p:spPr>
          <a:xfrm>
            <a:off x="692150" y="3552031"/>
            <a:ext cx="2425700" cy="1460501"/>
          </a:xfrm>
          <a:prstGeom prst="rect">
            <a:avLst/>
          </a:prstGeom>
          <a:ln w="12700">
            <a:miter lim="400000"/>
          </a:ln>
        </p:spPr>
      </p:pic>
      <p:pic>
        <p:nvPicPr>
          <p:cNvPr id="7" name="pasted-image.tif"/>
          <p:cNvPicPr/>
          <p:nvPr/>
        </p:nvPicPr>
        <p:blipFill>
          <a:blip r:embed="rId5">
            <a:extLst/>
          </a:blip>
          <a:stretch>
            <a:fillRect/>
          </a:stretch>
        </p:blipFill>
        <p:spPr>
          <a:xfrm>
            <a:off x="685800" y="5394325"/>
            <a:ext cx="2438400" cy="1435100"/>
          </a:xfrm>
          <a:prstGeom prst="rect">
            <a:avLst/>
          </a:prstGeom>
          <a:ln w="12700">
            <a:miter lim="400000"/>
          </a:ln>
        </p:spPr>
      </p:pic>
    </p:spTree>
    <p:extLst>
      <p:ext uri="{BB962C8B-B14F-4D97-AF65-F5344CB8AC3E}">
        <p14:creationId xmlns:p14="http://schemas.microsoft.com/office/powerpoint/2010/main" val="351878952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p:cNvPicPr/>
          <p:nvPr/>
        </p:nvPicPr>
        <p:blipFill>
          <a:blip r:embed="rId2">
            <a:extLst/>
          </a:blip>
          <a:stretch>
            <a:fillRect/>
          </a:stretch>
        </p:blipFill>
        <p:spPr>
          <a:xfrm>
            <a:off x="1070774" y="0"/>
            <a:ext cx="8305800" cy="926758"/>
          </a:xfrm>
          <a:prstGeom prst="rect">
            <a:avLst/>
          </a:prstGeom>
          <a:ln w="12700">
            <a:miter lim="400000"/>
          </a:ln>
        </p:spPr>
      </p:pic>
      <p:pic>
        <p:nvPicPr>
          <p:cNvPr id="3" name="pasted-image.png"/>
          <p:cNvPicPr/>
          <p:nvPr/>
        </p:nvPicPr>
        <p:blipFill>
          <a:blip r:embed="rId3">
            <a:extLst/>
          </a:blip>
          <a:stretch>
            <a:fillRect/>
          </a:stretch>
        </p:blipFill>
        <p:spPr>
          <a:xfrm>
            <a:off x="65314" y="6694"/>
            <a:ext cx="940146" cy="940146"/>
          </a:xfrm>
          <a:prstGeom prst="rect">
            <a:avLst/>
          </a:prstGeom>
          <a:ln w="12700">
            <a:miter lim="400000"/>
          </a:ln>
        </p:spPr>
      </p:pic>
      <p:sp>
        <p:nvSpPr>
          <p:cNvPr id="4" name="Shape 278"/>
          <p:cNvSpPr txBox="1">
            <a:spLocks/>
          </p:cNvSpPr>
          <p:nvPr/>
        </p:nvSpPr>
        <p:spPr>
          <a:xfrm>
            <a:off x="3783955" y="1637943"/>
            <a:ext cx="4496495" cy="498665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90000"/>
              </a:lnSpc>
              <a:spcBef>
                <a:spcPts val="400"/>
              </a:spcBef>
              <a:buFontTx/>
              <a:buNone/>
              <a:defRPr sz="1800"/>
            </a:pPr>
            <a:r>
              <a:rPr lang="en-US" sz="1700" smtClean="0">
                <a:solidFill>
                  <a:srgbClr val="FFFFFF"/>
                </a:solidFill>
              </a:rPr>
              <a:t>           </a:t>
            </a:r>
            <a:r>
              <a:rPr lang="en-US" sz="1700" smtClean="0"/>
              <a:t>   </a:t>
            </a:r>
          </a:p>
          <a:p>
            <a:pPr marL="0" indent="0">
              <a:lnSpc>
                <a:spcPct val="90000"/>
              </a:lnSpc>
              <a:spcBef>
                <a:spcPts val="400"/>
              </a:spcBef>
              <a:buFontTx/>
              <a:buNone/>
              <a:defRPr sz="1800"/>
            </a:pPr>
            <a:r>
              <a:rPr lang="en-US" sz="1700" smtClean="0"/>
              <a:t>Quantitative theory and modeling of brain function</a:t>
            </a:r>
          </a:p>
          <a:p>
            <a:pPr marL="0" indent="0">
              <a:lnSpc>
                <a:spcPct val="90000"/>
              </a:lnSpc>
              <a:spcBef>
                <a:spcPts val="400"/>
              </a:spcBef>
              <a:buFontTx/>
              <a:buNone/>
              <a:defRPr sz="1800"/>
            </a:pPr>
            <a:endParaRPr lang="en-US" sz="1700" smtClean="0"/>
          </a:p>
          <a:p>
            <a:pPr marL="0" indent="0">
              <a:lnSpc>
                <a:spcPct val="90000"/>
              </a:lnSpc>
              <a:spcBef>
                <a:spcPts val="400"/>
              </a:spcBef>
              <a:buFontTx/>
              <a:buNone/>
              <a:defRPr sz="1800"/>
            </a:pPr>
            <a:endParaRPr lang="en-US" sz="1700" smtClean="0"/>
          </a:p>
          <a:p>
            <a:pPr marL="0" indent="0">
              <a:lnSpc>
                <a:spcPct val="90000"/>
              </a:lnSpc>
              <a:spcBef>
                <a:spcPts val="400"/>
              </a:spcBef>
              <a:buFontTx/>
              <a:buNone/>
              <a:defRPr sz="1800"/>
            </a:pPr>
            <a:endParaRPr lang="en-US" sz="1700" smtClean="0"/>
          </a:p>
          <a:p>
            <a:pPr marL="0" indent="0">
              <a:lnSpc>
                <a:spcPct val="90000"/>
              </a:lnSpc>
              <a:spcBef>
                <a:spcPts val="400"/>
              </a:spcBef>
              <a:buFontTx/>
              <a:buNone/>
              <a:defRPr sz="1800"/>
            </a:pPr>
            <a:endParaRPr lang="en-US" sz="1700" smtClean="0"/>
          </a:p>
          <a:p>
            <a:pPr marL="0" indent="0">
              <a:lnSpc>
                <a:spcPct val="90000"/>
              </a:lnSpc>
              <a:spcBef>
                <a:spcPts val="400"/>
              </a:spcBef>
              <a:buFontTx/>
              <a:buNone/>
              <a:defRPr sz="1800"/>
            </a:pPr>
            <a:endParaRPr lang="en-US" sz="1700" smtClean="0"/>
          </a:p>
          <a:p>
            <a:pPr marL="0" indent="0">
              <a:lnSpc>
                <a:spcPct val="90000"/>
              </a:lnSpc>
              <a:spcBef>
                <a:spcPts val="400"/>
              </a:spcBef>
              <a:buFontTx/>
              <a:buNone/>
              <a:defRPr sz="1800"/>
            </a:pPr>
            <a:r>
              <a:rPr lang="en-US" sz="1700" smtClean="0"/>
              <a:t>Brain-inspired concepts and designs</a:t>
            </a:r>
          </a:p>
          <a:p>
            <a:pPr marL="0" indent="0">
              <a:lnSpc>
                <a:spcPct val="90000"/>
              </a:lnSpc>
              <a:spcBef>
                <a:spcPts val="400"/>
              </a:spcBef>
              <a:buFontTx/>
              <a:buNone/>
              <a:defRPr sz="1800"/>
            </a:pPr>
            <a:endParaRPr lang="en-US" sz="1700" smtClean="0"/>
          </a:p>
          <a:p>
            <a:pPr marL="0" indent="0">
              <a:lnSpc>
                <a:spcPct val="90000"/>
              </a:lnSpc>
              <a:spcBef>
                <a:spcPts val="400"/>
              </a:spcBef>
              <a:buFontTx/>
              <a:buNone/>
              <a:defRPr sz="1800"/>
            </a:pPr>
            <a:endParaRPr lang="en-US" sz="1700" smtClean="0"/>
          </a:p>
          <a:p>
            <a:pPr marL="0" indent="0">
              <a:lnSpc>
                <a:spcPct val="90000"/>
              </a:lnSpc>
              <a:spcBef>
                <a:spcPts val="400"/>
              </a:spcBef>
              <a:buFontTx/>
              <a:buNone/>
              <a:defRPr sz="1800"/>
            </a:pPr>
            <a:endParaRPr lang="en-US" sz="1700" smtClean="0"/>
          </a:p>
          <a:p>
            <a:pPr marL="0" indent="0">
              <a:lnSpc>
                <a:spcPct val="90000"/>
              </a:lnSpc>
              <a:spcBef>
                <a:spcPts val="400"/>
              </a:spcBef>
              <a:buFontTx/>
              <a:buNone/>
              <a:defRPr sz="1800"/>
            </a:pPr>
            <a:endParaRPr lang="en-US" sz="1700" smtClean="0"/>
          </a:p>
          <a:p>
            <a:pPr marL="0" indent="0">
              <a:lnSpc>
                <a:spcPct val="90000"/>
              </a:lnSpc>
              <a:spcBef>
                <a:spcPts val="400"/>
              </a:spcBef>
              <a:buFontTx/>
              <a:buNone/>
              <a:defRPr sz="1800"/>
            </a:pPr>
            <a:endParaRPr lang="en-US" sz="1700" smtClean="0"/>
          </a:p>
          <a:p>
            <a:pPr marL="0" indent="0">
              <a:lnSpc>
                <a:spcPct val="90000"/>
              </a:lnSpc>
              <a:spcBef>
                <a:spcPts val="400"/>
              </a:spcBef>
              <a:buFontTx/>
              <a:buNone/>
              <a:defRPr sz="1800"/>
            </a:pPr>
            <a:r>
              <a:rPr lang="en-US" sz="1700" smtClean="0"/>
              <a:t>BRAIN workforce development</a:t>
            </a:r>
            <a:br>
              <a:rPr lang="en-US" sz="1700" smtClean="0"/>
            </a:br>
            <a:endParaRPr lang="en-US" sz="1700" dirty="0"/>
          </a:p>
        </p:txBody>
      </p:sp>
      <p:pic>
        <p:nvPicPr>
          <p:cNvPr id="5" name="pasted-image.png"/>
          <p:cNvPicPr/>
          <p:nvPr/>
        </p:nvPicPr>
        <p:blipFill>
          <a:blip r:embed="rId4">
            <a:extLst/>
          </a:blip>
          <a:stretch>
            <a:fillRect/>
          </a:stretch>
        </p:blipFill>
        <p:spPr>
          <a:xfrm>
            <a:off x="635000" y="1448991"/>
            <a:ext cx="2540000" cy="1587501"/>
          </a:xfrm>
          <a:prstGeom prst="rect">
            <a:avLst/>
          </a:prstGeom>
          <a:ln w="12700">
            <a:miter lim="400000"/>
          </a:ln>
        </p:spPr>
      </p:pic>
      <p:pic>
        <p:nvPicPr>
          <p:cNvPr id="6" name="pasted-image.png"/>
          <p:cNvPicPr/>
          <p:nvPr/>
        </p:nvPicPr>
        <p:blipFill>
          <a:blip r:embed="rId5">
            <a:extLst/>
          </a:blip>
          <a:stretch>
            <a:fillRect/>
          </a:stretch>
        </p:blipFill>
        <p:spPr>
          <a:xfrm>
            <a:off x="635000" y="3337520"/>
            <a:ext cx="2540000" cy="1587501"/>
          </a:xfrm>
          <a:prstGeom prst="rect">
            <a:avLst/>
          </a:prstGeom>
          <a:ln w="12700">
            <a:miter lim="400000"/>
          </a:ln>
        </p:spPr>
      </p:pic>
      <p:pic>
        <p:nvPicPr>
          <p:cNvPr id="7" name="pasted-image.png"/>
          <p:cNvPicPr/>
          <p:nvPr/>
        </p:nvPicPr>
        <p:blipFill>
          <a:blip r:embed="rId6">
            <a:extLst/>
          </a:blip>
          <a:stretch>
            <a:fillRect/>
          </a:stretch>
        </p:blipFill>
        <p:spPr>
          <a:xfrm>
            <a:off x="635000" y="5226050"/>
            <a:ext cx="2540000" cy="1587500"/>
          </a:xfrm>
          <a:prstGeom prst="rect">
            <a:avLst/>
          </a:prstGeom>
          <a:ln w="12700">
            <a:miter lim="400000"/>
          </a:ln>
        </p:spPr>
      </p:pic>
    </p:spTree>
    <p:extLst>
      <p:ext uri="{BB962C8B-B14F-4D97-AF65-F5344CB8AC3E}">
        <p14:creationId xmlns:p14="http://schemas.microsoft.com/office/powerpoint/2010/main" val="329771983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p:cNvPicPr/>
          <p:nvPr/>
        </p:nvPicPr>
        <p:blipFill>
          <a:blip r:embed="rId2">
            <a:extLst/>
          </a:blip>
          <a:stretch>
            <a:fillRect/>
          </a:stretch>
        </p:blipFill>
        <p:spPr>
          <a:xfrm>
            <a:off x="1070774" y="0"/>
            <a:ext cx="8305800" cy="926758"/>
          </a:xfrm>
          <a:prstGeom prst="rect">
            <a:avLst/>
          </a:prstGeom>
          <a:ln w="12700">
            <a:miter lim="400000"/>
          </a:ln>
        </p:spPr>
      </p:pic>
      <p:pic>
        <p:nvPicPr>
          <p:cNvPr id="3" name="pasted-image.png"/>
          <p:cNvPicPr/>
          <p:nvPr/>
        </p:nvPicPr>
        <p:blipFill>
          <a:blip r:embed="rId3">
            <a:extLst/>
          </a:blip>
          <a:stretch>
            <a:fillRect/>
          </a:stretch>
        </p:blipFill>
        <p:spPr>
          <a:xfrm>
            <a:off x="65314" y="6694"/>
            <a:ext cx="940146" cy="940146"/>
          </a:xfrm>
          <a:prstGeom prst="rect">
            <a:avLst/>
          </a:prstGeom>
          <a:ln w="12700">
            <a:miter lim="400000"/>
          </a:ln>
        </p:spPr>
      </p:pic>
      <p:sp>
        <p:nvSpPr>
          <p:cNvPr id="4" name="Shape 288"/>
          <p:cNvSpPr txBox="1">
            <a:spLocks/>
          </p:cNvSpPr>
          <p:nvPr/>
        </p:nvSpPr>
        <p:spPr>
          <a:xfrm>
            <a:off x="419100" y="1469280"/>
            <a:ext cx="8458200" cy="5470676"/>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58951">
              <a:spcBef>
                <a:spcPts val="300"/>
              </a:spcBef>
              <a:buFont typeface="Arial"/>
              <a:buNone/>
              <a:defRPr sz="1800"/>
            </a:pPr>
            <a:r>
              <a:rPr lang="en-US" sz="1660" b="1" dirty="0" smtClean="0">
                <a:solidFill>
                  <a:srgbClr val="000000"/>
                </a:solidFill>
              </a:rPr>
              <a:t>Early-concept Grants for Exploratory Research (EAGER</a:t>
            </a:r>
            <a:r>
              <a:rPr lang="en-US" sz="1660" dirty="0" smtClean="0">
                <a:solidFill>
                  <a:srgbClr val="000000"/>
                </a:solidFill>
              </a:rPr>
              <a:t>): in FY14, 36 awards for innovative approaches and </a:t>
            </a:r>
            <a:r>
              <a:rPr lang="en-US" sz="1660" dirty="0" err="1" smtClean="0">
                <a:solidFill>
                  <a:srgbClr val="000000"/>
                </a:solidFill>
              </a:rPr>
              <a:t>neurotechnologies</a:t>
            </a:r>
            <a:r>
              <a:rPr lang="en-US" sz="1660" dirty="0" smtClean="0">
                <a:solidFill>
                  <a:srgbClr val="000000"/>
                </a:solidFill>
              </a:rPr>
              <a:t> to understand the brain </a:t>
            </a:r>
          </a:p>
          <a:p>
            <a:pPr marL="0" indent="0" defTabSz="758951">
              <a:spcBef>
                <a:spcPts val="600"/>
              </a:spcBef>
              <a:buFont typeface="Arial"/>
              <a:buNone/>
              <a:defRPr sz="1800"/>
            </a:pPr>
            <a:endParaRPr lang="en-US" sz="1660" dirty="0" smtClean="0">
              <a:solidFill>
                <a:srgbClr val="000000"/>
              </a:solidFill>
            </a:endParaRPr>
          </a:p>
          <a:p>
            <a:pPr marL="0" indent="0" defTabSz="758951">
              <a:spcBef>
                <a:spcPts val="300"/>
              </a:spcBef>
              <a:buFont typeface="Arial"/>
              <a:buNone/>
              <a:defRPr sz="1800"/>
            </a:pPr>
            <a:r>
              <a:rPr lang="en-US" sz="1660" b="1" dirty="0" smtClean="0">
                <a:solidFill>
                  <a:srgbClr val="000000"/>
                </a:solidFill>
              </a:rPr>
              <a:t>Center for Brains, Mains, and Machines</a:t>
            </a:r>
            <a:r>
              <a:rPr lang="en-US" sz="1660" dirty="0" smtClean="0">
                <a:solidFill>
                  <a:srgbClr val="000000"/>
                </a:solidFill>
              </a:rPr>
              <a:t>: a multi-institutional NSF Science and Technology Center dedicated to the study of intelligence - how the brain produces intelligent behavior and how we are able to replicate intelligence in machines</a:t>
            </a:r>
          </a:p>
          <a:p>
            <a:pPr marL="0" indent="0" defTabSz="758951">
              <a:spcBef>
                <a:spcPts val="300"/>
              </a:spcBef>
              <a:buFont typeface="Arial"/>
              <a:buNone/>
              <a:defRPr sz="1800"/>
            </a:pPr>
            <a:r>
              <a:rPr lang="en-US" sz="1660" dirty="0" smtClean="0">
                <a:solidFill>
                  <a:srgbClr val="000000"/>
                </a:solidFill>
              </a:rPr>
              <a:t> </a:t>
            </a:r>
          </a:p>
          <a:p>
            <a:pPr marL="0" indent="0" defTabSz="758951">
              <a:spcBef>
                <a:spcPts val="300"/>
              </a:spcBef>
              <a:buFont typeface="Arial"/>
              <a:buNone/>
              <a:defRPr sz="1800"/>
            </a:pPr>
            <a:r>
              <a:rPr lang="en-US" sz="1660" b="1" dirty="0" smtClean="0">
                <a:solidFill>
                  <a:srgbClr val="000000"/>
                </a:solidFill>
              </a:rPr>
              <a:t>Integrative Strategies for Understanding Neural and Cognitive Systems (NSF-NCS)</a:t>
            </a:r>
            <a:r>
              <a:rPr lang="en-US" sz="1660" dirty="0" smtClean="0">
                <a:solidFill>
                  <a:srgbClr val="000000"/>
                </a:solidFill>
              </a:rPr>
              <a:t>: support proposals that transcend typical disciplinary research programs. Two themes: </a:t>
            </a:r>
            <a:r>
              <a:rPr lang="en-US" sz="1660" i="1" dirty="0" err="1" smtClean="0">
                <a:solidFill>
                  <a:srgbClr val="000000"/>
                </a:solidFill>
              </a:rPr>
              <a:t>Neuroengineering</a:t>
            </a:r>
            <a:r>
              <a:rPr lang="en-US" sz="1660" i="1" dirty="0" smtClean="0">
                <a:solidFill>
                  <a:srgbClr val="000000"/>
                </a:solidFill>
              </a:rPr>
              <a:t> and Brain-Inspired Concepts and Designs</a:t>
            </a:r>
            <a:r>
              <a:rPr lang="en-US" sz="1660" dirty="0" smtClean="0">
                <a:solidFill>
                  <a:srgbClr val="000000"/>
                </a:solidFill>
              </a:rPr>
              <a:t>; and </a:t>
            </a:r>
            <a:r>
              <a:rPr lang="en-US" sz="1660" i="1" dirty="0" smtClean="0">
                <a:solidFill>
                  <a:srgbClr val="000000"/>
                </a:solidFill>
              </a:rPr>
              <a:t>Individuality and Variation</a:t>
            </a:r>
            <a:endParaRPr lang="en-US" sz="1660" dirty="0" smtClean="0">
              <a:solidFill>
                <a:srgbClr val="000000"/>
              </a:solidFill>
            </a:endParaRPr>
          </a:p>
          <a:p>
            <a:pPr marL="0" indent="0" defTabSz="758951">
              <a:spcBef>
                <a:spcPts val="300"/>
              </a:spcBef>
              <a:buFont typeface="Arial"/>
              <a:buNone/>
              <a:defRPr sz="1800"/>
            </a:pPr>
            <a:r>
              <a:rPr lang="en-US" sz="1660" dirty="0" smtClean="0">
                <a:solidFill>
                  <a:srgbClr val="000000"/>
                </a:solidFill>
              </a:rPr>
              <a:t> </a:t>
            </a:r>
          </a:p>
          <a:p>
            <a:pPr marL="0" indent="0" defTabSz="758951">
              <a:spcBef>
                <a:spcPts val="300"/>
              </a:spcBef>
              <a:buFont typeface="Arial"/>
              <a:buNone/>
              <a:defRPr sz="1800"/>
            </a:pPr>
            <a:r>
              <a:rPr lang="en-US" sz="1660" b="1" dirty="0" smtClean="0">
                <a:solidFill>
                  <a:srgbClr val="000000"/>
                </a:solidFill>
              </a:rPr>
              <a:t>Ideas Lab: Dear Colleague Letter </a:t>
            </a:r>
            <a:r>
              <a:rPr lang="en-US" sz="1660" dirty="0" smtClean="0">
                <a:solidFill>
                  <a:srgbClr val="000000"/>
                </a:solidFill>
              </a:rPr>
              <a:t>(DCL) - Intent to support an Ideas Lab on </a:t>
            </a:r>
            <a:r>
              <a:rPr lang="en-US" sz="1660" dirty="0" err="1" smtClean="0">
                <a:solidFill>
                  <a:srgbClr val="000000"/>
                </a:solidFill>
              </a:rPr>
              <a:t>multiscale</a:t>
            </a:r>
            <a:r>
              <a:rPr lang="en-US" sz="1660" dirty="0" smtClean="0">
                <a:solidFill>
                  <a:srgbClr val="000000"/>
                </a:solidFill>
              </a:rPr>
              <a:t> integration of brain activity and structure with brain function using predictive theoretical models and innovative experimental methodology</a:t>
            </a:r>
          </a:p>
          <a:p>
            <a:pPr marL="0" indent="0" defTabSz="758951">
              <a:spcBef>
                <a:spcPts val="300"/>
              </a:spcBef>
              <a:buFont typeface="Arial"/>
              <a:buNone/>
              <a:defRPr sz="1800"/>
            </a:pPr>
            <a:endParaRPr lang="en-US" sz="1660" dirty="0" smtClean="0">
              <a:solidFill>
                <a:srgbClr val="000000"/>
              </a:solidFill>
            </a:endParaRPr>
          </a:p>
          <a:p>
            <a:pPr marL="0" indent="0" defTabSz="758951">
              <a:spcBef>
                <a:spcPts val="300"/>
              </a:spcBef>
              <a:buFont typeface="Arial"/>
              <a:buNone/>
              <a:defRPr sz="1800"/>
            </a:pPr>
            <a:r>
              <a:rPr lang="en-US" sz="1660" b="1" dirty="0" smtClean="0">
                <a:solidFill>
                  <a:srgbClr val="000000"/>
                </a:solidFill>
              </a:rPr>
              <a:t>National Brain Observatory</a:t>
            </a:r>
            <a:r>
              <a:rPr lang="en-US" sz="1660" dirty="0" smtClean="0">
                <a:solidFill>
                  <a:srgbClr val="000000"/>
                </a:solidFill>
              </a:rPr>
              <a:t>: planning for the collection, sharing and analysis of data, in conjunction with National Laboratories network, as specified in the explanatory statement that accompanied the Consolidated and Further Continuing Appropriations Act of 2015 (P.L. 113-235).  </a:t>
            </a:r>
            <a:endParaRPr lang="en-US" sz="1660" dirty="0">
              <a:solidFill>
                <a:srgbClr val="000000"/>
              </a:solidFill>
            </a:endParaRPr>
          </a:p>
        </p:txBody>
      </p:sp>
    </p:spTree>
    <p:extLst>
      <p:ext uri="{BB962C8B-B14F-4D97-AF65-F5344CB8AC3E}">
        <p14:creationId xmlns:p14="http://schemas.microsoft.com/office/powerpoint/2010/main" val="117225941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sted-image.png"/>
          <p:cNvPicPr/>
          <p:nvPr/>
        </p:nvPicPr>
        <p:blipFill>
          <a:blip r:embed="rId2">
            <a:extLst/>
          </a:blip>
          <a:stretch>
            <a:fillRect/>
          </a:stretch>
        </p:blipFill>
        <p:spPr>
          <a:xfrm>
            <a:off x="-19050" y="-127000"/>
            <a:ext cx="9144000" cy="1730478"/>
          </a:xfrm>
          <a:prstGeom prst="rect">
            <a:avLst/>
          </a:prstGeom>
          <a:ln w="12700">
            <a:miter lim="400000"/>
          </a:ln>
        </p:spPr>
      </p:pic>
      <p:sp>
        <p:nvSpPr>
          <p:cNvPr id="5" name="Shape 65"/>
          <p:cNvSpPr>
            <a:spLocks noGrp="1"/>
          </p:cNvSpPr>
          <p:nvPr>
            <p:ph type="title"/>
          </p:nvPr>
        </p:nvSpPr>
        <p:spPr>
          <a:xfrm>
            <a:off x="-36286" y="1625250"/>
            <a:ext cx="9218386" cy="684675"/>
          </a:xfrm>
          <a:prstGeom prst="rect">
            <a:avLst/>
          </a:prstGeom>
        </p:spPr>
        <p:txBody>
          <a:bodyPr/>
          <a:lstStyle>
            <a:lvl1pPr defTabSz="722376">
              <a:defRPr sz="3634" b="1">
                <a:solidFill>
                  <a:srgbClr val="FFFB00"/>
                </a:solidFill>
              </a:defRPr>
            </a:lvl1pPr>
          </a:lstStyle>
          <a:p>
            <a:pPr lvl="0">
              <a:defRPr sz="1800" b="0">
                <a:solidFill>
                  <a:srgbClr val="000000"/>
                </a:solidFill>
              </a:defRPr>
            </a:pPr>
            <a:r>
              <a:rPr sz="3634" b="1" dirty="0">
                <a:solidFill>
                  <a:schemeClr val="tx1"/>
                </a:solidFill>
              </a:rPr>
              <a:t>Why is the administration interested?</a:t>
            </a:r>
          </a:p>
        </p:txBody>
      </p:sp>
      <p:pic>
        <p:nvPicPr>
          <p:cNvPr id="6" name="pasted-image.png"/>
          <p:cNvPicPr/>
          <p:nvPr/>
        </p:nvPicPr>
        <p:blipFill>
          <a:blip r:embed="rId3">
            <a:extLst/>
          </a:blip>
          <a:stretch>
            <a:fillRect/>
          </a:stretch>
        </p:blipFill>
        <p:spPr>
          <a:xfrm>
            <a:off x="6466118" y="5017082"/>
            <a:ext cx="2715982" cy="1847268"/>
          </a:xfrm>
          <a:prstGeom prst="rect">
            <a:avLst/>
          </a:prstGeom>
          <a:ln w="12700">
            <a:miter lim="400000"/>
          </a:ln>
        </p:spPr>
      </p:pic>
      <p:sp>
        <p:nvSpPr>
          <p:cNvPr id="7" name="Shape 67"/>
          <p:cNvSpPr txBox="1">
            <a:spLocks/>
          </p:cNvSpPr>
          <p:nvPr/>
        </p:nvSpPr>
        <p:spPr>
          <a:xfrm>
            <a:off x="125189" y="2247900"/>
            <a:ext cx="6340929"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850391">
              <a:lnSpc>
                <a:spcPct val="80000"/>
              </a:lnSpc>
              <a:spcBef>
                <a:spcPts val="400"/>
              </a:spcBef>
              <a:buFont typeface="Arial"/>
              <a:buNone/>
              <a:defRPr sz="1800"/>
            </a:pPr>
            <a:endParaRPr lang="en-US" sz="1860" dirty="0" smtClean="0">
              <a:solidFill>
                <a:srgbClr val="FFFFFF"/>
              </a:solidFill>
            </a:endParaRPr>
          </a:p>
          <a:p>
            <a:pPr marL="0" indent="0" defTabSz="850391">
              <a:lnSpc>
                <a:spcPct val="80000"/>
              </a:lnSpc>
              <a:spcBef>
                <a:spcPts val="400"/>
              </a:spcBef>
              <a:buFontTx/>
              <a:buNone/>
              <a:defRPr sz="1800"/>
            </a:pPr>
            <a:r>
              <a:rPr lang="en-US" sz="1860" dirty="0" smtClean="0"/>
              <a:t>Neurological disorders affect more than 50 million Americans   every year, and cost more than $760 billion to treat. </a:t>
            </a:r>
          </a:p>
          <a:p>
            <a:pPr marL="0" indent="0" defTabSz="850391">
              <a:lnSpc>
                <a:spcPct val="80000"/>
              </a:lnSpc>
              <a:spcBef>
                <a:spcPts val="400"/>
              </a:spcBef>
              <a:buFontTx/>
              <a:buNone/>
              <a:defRPr sz="1800"/>
            </a:pPr>
            <a:endParaRPr lang="en-US" sz="1860" dirty="0" smtClean="0"/>
          </a:p>
          <a:p>
            <a:pPr marL="0" indent="0" defTabSz="850391">
              <a:lnSpc>
                <a:spcPct val="80000"/>
              </a:lnSpc>
              <a:spcBef>
                <a:spcPts val="400"/>
              </a:spcBef>
              <a:buFontTx/>
              <a:buNone/>
              <a:defRPr sz="1800"/>
            </a:pPr>
            <a:r>
              <a:rPr lang="en-US" sz="1860" dirty="0" smtClean="0"/>
              <a:t>It has been projected that delaying the onset of </a:t>
            </a:r>
            <a:r>
              <a:rPr lang="en-US" sz="1860" b="1" dirty="0" smtClean="0"/>
              <a:t>Alzheimer’s disease </a:t>
            </a:r>
            <a:r>
              <a:rPr lang="en-US" sz="1860" dirty="0" smtClean="0"/>
              <a:t>by just five years could save $50 billion in annual U.S. health care costs (Alzheimer’s Association, 2010).</a:t>
            </a:r>
          </a:p>
          <a:p>
            <a:pPr marL="0" indent="0" defTabSz="850391">
              <a:lnSpc>
                <a:spcPct val="80000"/>
              </a:lnSpc>
              <a:spcBef>
                <a:spcPts val="400"/>
              </a:spcBef>
              <a:buFontTx/>
              <a:buNone/>
              <a:defRPr sz="1800"/>
            </a:pPr>
            <a:endParaRPr lang="en-US" sz="1860" dirty="0" smtClean="0"/>
          </a:p>
          <a:p>
            <a:pPr marL="0" indent="0" defTabSz="850391">
              <a:lnSpc>
                <a:spcPct val="80000"/>
              </a:lnSpc>
              <a:spcBef>
                <a:spcPts val="400"/>
              </a:spcBef>
              <a:buFontTx/>
              <a:buNone/>
              <a:defRPr sz="1800"/>
            </a:pPr>
            <a:r>
              <a:rPr lang="en-US" sz="1860" dirty="0" smtClean="0"/>
              <a:t>Nearly 800,000 Americans suffer a </a:t>
            </a:r>
            <a:r>
              <a:rPr lang="en-US" sz="1860" b="1" dirty="0" smtClean="0"/>
              <a:t>stroke</a:t>
            </a:r>
            <a:r>
              <a:rPr lang="en-US" sz="1860" dirty="0" smtClean="0"/>
              <a:t> each year, costing the United States an estimated $54 billion per year due to the expenses of health care services, medications, and missed days of work. </a:t>
            </a:r>
          </a:p>
          <a:p>
            <a:pPr marL="0" indent="0" defTabSz="850391">
              <a:lnSpc>
                <a:spcPct val="80000"/>
              </a:lnSpc>
              <a:spcBef>
                <a:spcPts val="400"/>
              </a:spcBef>
              <a:buFontTx/>
              <a:buNone/>
              <a:defRPr sz="1800"/>
            </a:pPr>
            <a:endParaRPr lang="en-US" sz="1860" dirty="0" smtClean="0"/>
          </a:p>
          <a:p>
            <a:pPr marL="0" indent="0" defTabSz="850391">
              <a:lnSpc>
                <a:spcPct val="80000"/>
              </a:lnSpc>
              <a:spcBef>
                <a:spcPts val="400"/>
              </a:spcBef>
              <a:buFontTx/>
              <a:buNone/>
              <a:defRPr sz="1800"/>
            </a:pPr>
            <a:r>
              <a:rPr lang="en-US" sz="1860" b="1" dirty="0" smtClean="0"/>
              <a:t>Traumatic Brain Injury (TBI)</a:t>
            </a:r>
            <a:r>
              <a:rPr lang="en-US" sz="1860" dirty="0" smtClean="0"/>
              <a:t> impacts approximately 2.5 million Americans each year.  Severe TBI can negatively affect cognitive  and motor function, sensation, and emotions, extracting a         harsh human cost. (CDC National Center for Injury Prevention)</a:t>
            </a:r>
            <a:endParaRPr lang="en-US" sz="1860" dirty="0"/>
          </a:p>
        </p:txBody>
      </p:sp>
      <p:sp>
        <p:nvSpPr>
          <p:cNvPr id="8" name="Shape 69"/>
          <p:cNvSpPr/>
          <p:nvPr/>
        </p:nvSpPr>
        <p:spPr>
          <a:xfrm>
            <a:off x="6825523" y="2861155"/>
            <a:ext cx="1997173" cy="1805941"/>
          </a:xfrm>
          <a:prstGeom prst="rect">
            <a:avLst/>
          </a:prstGeom>
          <a:ln w="12700">
            <a:miter lim="400000"/>
          </a:ln>
          <a:extLst>
            <a:ext uri="{C572A759-6A51-4108-AA02-DFA0A04FC94B}">
              <ma14:wrappingTextBoxFlag xmlns:ma14="http://schemas.microsoft.com/office/mac/drawingml/2011/main" val="1"/>
            </a:ext>
          </a:extLst>
        </p:spPr>
        <p:txBody>
          <a:bodyPr lIns="45719" rIns="45719">
            <a:spAutoFit/>
          </a:bodyPr>
          <a:lstStyle>
            <a:lvl1pPr algn="ctr">
              <a:defRPr sz="2200" b="1" i="1">
                <a:solidFill>
                  <a:srgbClr val="00FDFF"/>
                </a:solidFill>
              </a:defRPr>
            </a:lvl1pPr>
          </a:lstStyle>
          <a:p>
            <a:pPr lvl="0">
              <a:defRPr sz="1800" b="0" i="0">
                <a:solidFill>
                  <a:srgbClr val="000000"/>
                </a:solidFill>
              </a:defRPr>
            </a:pPr>
            <a:r>
              <a:rPr sz="2200" b="1" i="1" dirty="0">
                <a:solidFill>
                  <a:schemeClr val="bg1">
                    <a:lumMod val="50000"/>
                  </a:schemeClr>
                </a:solidFill>
              </a:rPr>
              <a:t>The economic and human costs and challenges are profound</a:t>
            </a:r>
          </a:p>
        </p:txBody>
      </p:sp>
    </p:spTree>
    <p:extLst>
      <p:ext uri="{BB962C8B-B14F-4D97-AF65-F5344CB8AC3E}">
        <p14:creationId xmlns:p14="http://schemas.microsoft.com/office/powerpoint/2010/main" val="712972149"/>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92"/>
          <p:cNvSpPr txBox="1">
            <a:spLocks/>
          </p:cNvSpPr>
          <p:nvPr/>
        </p:nvSpPr>
        <p:spPr>
          <a:xfrm>
            <a:off x="749300" y="1329580"/>
            <a:ext cx="8072636" cy="51788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86384">
              <a:spcBef>
                <a:spcPts val="400"/>
              </a:spcBef>
              <a:buFont typeface="Arial"/>
              <a:buNone/>
              <a:defRPr sz="1800"/>
            </a:pPr>
            <a:r>
              <a:rPr lang="en-US" sz="1720" b="1" dirty="0" smtClean="0"/>
              <a:t>Electrical Prescriptions (</a:t>
            </a:r>
            <a:r>
              <a:rPr lang="en-US" sz="1720" b="1" dirty="0" err="1" smtClean="0"/>
              <a:t>ElectRx</a:t>
            </a:r>
            <a:r>
              <a:rPr lang="en-US" sz="1720" b="1" dirty="0" smtClean="0"/>
              <a:t>)</a:t>
            </a:r>
            <a:r>
              <a:rPr lang="en-US" sz="1720" dirty="0" smtClean="0">
                <a:solidFill>
                  <a:srgbClr val="000000"/>
                </a:solidFill>
              </a:rPr>
              <a:t>: help the human body heal itself through </a:t>
            </a:r>
            <a:r>
              <a:rPr lang="en-US" sz="1720" dirty="0" err="1" smtClean="0">
                <a:solidFill>
                  <a:srgbClr val="000000"/>
                </a:solidFill>
              </a:rPr>
              <a:t>neuromodulation</a:t>
            </a:r>
            <a:r>
              <a:rPr lang="en-US" sz="1720" dirty="0" smtClean="0">
                <a:solidFill>
                  <a:srgbClr val="000000"/>
                </a:solidFill>
              </a:rPr>
              <a:t> of organ functions using ultraminiaturized devices, which could be delivered through minimally invasive injection </a:t>
            </a:r>
          </a:p>
          <a:p>
            <a:pPr marL="0" indent="0" defTabSz="786384">
              <a:spcBef>
                <a:spcPts val="400"/>
              </a:spcBef>
              <a:buFont typeface="Arial"/>
              <a:buNone/>
              <a:defRPr sz="1800"/>
            </a:pPr>
            <a:endParaRPr lang="en-US" sz="1720" dirty="0" smtClean="0">
              <a:solidFill>
                <a:srgbClr val="000000"/>
              </a:solidFill>
            </a:endParaRPr>
          </a:p>
          <a:p>
            <a:pPr marL="0" indent="0" defTabSz="786384">
              <a:spcBef>
                <a:spcPts val="400"/>
              </a:spcBef>
              <a:buFont typeface="Arial"/>
              <a:buNone/>
              <a:defRPr sz="1800"/>
            </a:pPr>
            <a:r>
              <a:rPr lang="en-US" sz="1720" b="1" dirty="0" smtClean="0">
                <a:solidFill>
                  <a:srgbClr val="000000"/>
                </a:solidFill>
              </a:rPr>
              <a:t>Hand Proprioception and Touch Interfaces (HAPTIX)</a:t>
            </a:r>
            <a:r>
              <a:rPr lang="en-US" sz="1720" dirty="0" smtClean="0">
                <a:solidFill>
                  <a:srgbClr val="000000"/>
                </a:solidFill>
              </a:rPr>
              <a:t>: improve dexterity and fine motor control and restore the sensation of touch and spatial awareness for prosthetics users </a:t>
            </a:r>
          </a:p>
          <a:p>
            <a:pPr marL="0" indent="0" defTabSz="786384">
              <a:spcBef>
                <a:spcPts val="400"/>
              </a:spcBef>
              <a:buFont typeface="Arial"/>
              <a:buNone/>
              <a:defRPr sz="1800"/>
            </a:pPr>
            <a:endParaRPr lang="en-US" sz="1720" dirty="0" smtClean="0">
              <a:solidFill>
                <a:srgbClr val="000000"/>
              </a:solidFill>
            </a:endParaRPr>
          </a:p>
          <a:p>
            <a:pPr marL="0" indent="0" defTabSz="786384">
              <a:spcBef>
                <a:spcPts val="400"/>
              </a:spcBef>
              <a:buFont typeface="Arial"/>
              <a:buNone/>
              <a:defRPr sz="1800"/>
            </a:pPr>
            <a:r>
              <a:rPr lang="en-US" sz="1720" b="1" dirty="0" err="1" smtClean="0">
                <a:solidFill>
                  <a:srgbClr val="000000"/>
                </a:solidFill>
              </a:rPr>
              <a:t>Neuro</a:t>
            </a:r>
            <a:r>
              <a:rPr lang="en-US" sz="1720" b="1" dirty="0" smtClean="0">
                <a:solidFill>
                  <a:srgbClr val="000000"/>
                </a:solidFill>
              </a:rPr>
              <a:t>-FAST</a:t>
            </a:r>
            <a:r>
              <a:rPr lang="en-US" sz="1720" dirty="0" smtClean="0">
                <a:solidFill>
                  <a:srgbClr val="000000"/>
                </a:solidFill>
              </a:rPr>
              <a:t>: enable unprecedented visualization and decoding of brain activity to create a more complete understanding of neuronal activity and the structure and behavior of neural networks</a:t>
            </a:r>
            <a:br>
              <a:rPr lang="en-US" sz="1720" dirty="0" smtClean="0">
                <a:solidFill>
                  <a:srgbClr val="000000"/>
                </a:solidFill>
              </a:rPr>
            </a:br>
            <a:endParaRPr lang="en-US" sz="1720" dirty="0" smtClean="0">
              <a:solidFill>
                <a:srgbClr val="000000"/>
              </a:solidFill>
            </a:endParaRPr>
          </a:p>
          <a:p>
            <a:pPr marL="0" indent="0" defTabSz="786384">
              <a:spcBef>
                <a:spcPts val="400"/>
              </a:spcBef>
              <a:buFont typeface="Arial"/>
              <a:buNone/>
              <a:defRPr sz="1800"/>
            </a:pPr>
            <a:r>
              <a:rPr lang="en-US" sz="1720" b="1" dirty="0" smtClean="0">
                <a:solidFill>
                  <a:srgbClr val="000000"/>
                </a:solidFill>
              </a:rPr>
              <a:t>Restoring Active Memory (RAM)</a:t>
            </a:r>
            <a:r>
              <a:rPr lang="en-US" sz="1720" dirty="0" smtClean="0">
                <a:solidFill>
                  <a:srgbClr val="000000"/>
                </a:solidFill>
              </a:rPr>
              <a:t>: develop a wireless, fully implantable neural-interface medical device for human clinical use that would facilitate the formation of new memories following traumatic brain injury or neurologic disease</a:t>
            </a:r>
          </a:p>
          <a:p>
            <a:pPr marL="0" indent="0" defTabSz="786384">
              <a:spcBef>
                <a:spcPts val="400"/>
              </a:spcBef>
              <a:buFont typeface="Arial"/>
              <a:buNone/>
              <a:defRPr sz="1800"/>
            </a:pPr>
            <a:endParaRPr lang="en-US" sz="1720" dirty="0" smtClean="0">
              <a:solidFill>
                <a:srgbClr val="000000"/>
              </a:solidFill>
            </a:endParaRPr>
          </a:p>
          <a:p>
            <a:pPr marL="0" indent="0" defTabSz="786384">
              <a:spcBef>
                <a:spcPts val="400"/>
              </a:spcBef>
              <a:buFont typeface="Arial"/>
              <a:buNone/>
              <a:defRPr sz="1800"/>
            </a:pPr>
            <a:r>
              <a:rPr lang="en-US" sz="1720" b="1" dirty="0" smtClean="0">
                <a:solidFill>
                  <a:srgbClr val="000000"/>
                </a:solidFill>
              </a:rPr>
              <a:t>Systems-Based </a:t>
            </a:r>
            <a:r>
              <a:rPr lang="en-US" sz="1720" b="1" dirty="0" err="1" smtClean="0">
                <a:solidFill>
                  <a:srgbClr val="000000"/>
                </a:solidFill>
              </a:rPr>
              <a:t>Neurotechnology</a:t>
            </a:r>
            <a:r>
              <a:rPr lang="en-US" sz="1720" b="1" dirty="0" smtClean="0">
                <a:solidFill>
                  <a:srgbClr val="000000"/>
                </a:solidFill>
              </a:rPr>
              <a:t> for Emerging Therapy (SUBNETS)</a:t>
            </a:r>
            <a:r>
              <a:rPr lang="en-US" sz="1720" dirty="0" smtClean="0">
                <a:solidFill>
                  <a:srgbClr val="000000"/>
                </a:solidFill>
              </a:rPr>
              <a:t>: create implanted, closed-loop diagnostic and therapeutic systems for treating neuropsychological illnesses</a:t>
            </a:r>
            <a:endParaRPr lang="en-US" sz="1720" dirty="0">
              <a:solidFill>
                <a:srgbClr val="000000"/>
              </a:solidFill>
            </a:endParaRPr>
          </a:p>
        </p:txBody>
      </p:sp>
      <p:pic>
        <p:nvPicPr>
          <p:cNvPr id="3" name="pasted-image.tif"/>
          <p:cNvPicPr/>
          <p:nvPr/>
        </p:nvPicPr>
        <p:blipFill>
          <a:blip r:embed="rId2">
            <a:extLst/>
          </a:blip>
          <a:stretch>
            <a:fillRect/>
          </a:stretch>
        </p:blipFill>
        <p:spPr>
          <a:xfrm>
            <a:off x="184150" y="330789"/>
            <a:ext cx="1693231" cy="865945"/>
          </a:xfrm>
          <a:prstGeom prst="rect">
            <a:avLst/>
          </a:prstGeom>
          <a:ln w="12700">
            <a:miter lim="400000"/>
          </a:ln>
        </p:spPr>
      </p:pic>
      <p:sp>
        <p:nvSpPr>
          <p:cNvPr id="4" name="Shape 291"/>
          <p:cNvSpPr>
            <a:spLocks noGrp="1"/>
          </p:cNvSpPr>
          <p:nvPr>
            <p:ph type="title"/>
          </p:nvPr>
        </p:nvSpPr>
        <p:spPr>
          <a:xfrm>
            <a:off x="1881187" y="274638"/>
            <a:ext cx="6805613" cy="978248"/>
          </a:xfrm>
          <a:prstGeom prst="rect">
            <a:avLst/>
          </a:prstGeom>
        </p:spPr>
        <p:txBody>
          <a:bodyPr>
            <a:normAutofit/>
          </a:bodyPr>
          <a:lstStyle>
            <a:lvl1pPr defTabSz="667512">
              <a:defRPr sz="2847" b="1">
                <a:solidFill>
                  <a:srgbClr val="FFFFFF"/>
                </a:solidFill>
              </a:defRPr>
            </a:lvl1pPr>
          </a:lstStyle>
          <a:p>
            <a:pPr lvl="0">
              <a:defRPr sz="1800" b="0">
                <a:solidFill>
                  <a:srgbClr val="000000"/>
                </a:solidFill>
              </a:defRPr>
            </a:pPr>
            <a:r>
              <a:rPr sz="2400" b="1" dirty="0">
                <a:solidFill>
                  <a:schemeClr val="bg1">
                    <a:lumMod val="50000"/>
                  </a:schemeClr>
                </a:solidFill>
              </a:rPr>
              <a:t>D</a:t>
            </a:r>
            <a:r>
              <a:rPr sz="2400" b="1" dirty="0">
                <a:solidFill>
                  <a:srgbClr val="000000"/>
                </a:solidFill>
              </a:rPr>
              <a:t>efense </a:t>
            </a:r>
            <a:r>
              <a:rPr sz="2400" b="1" dirty="0">
                <a:solidFill>
                  <a:srgbClr val="7F7F7F"/>
                </a:solidFill>
              </a:rPr>
              <a:t>A</a:t>
            </a:r>
            <a:r>
              <a:rPr sz="2400" b="1" dirty="0">
                <a:solidFill>
                  <a:srgbClr val="000000"/>
                </a:solidFill>
              </a:rPr>
              <a:t>dvanced </a:t>
            </a:r>
            <a:r>
              <a:rPr sz="2400" b="1" dirty="0">
                <a:solidFill>
                  <a:srgbClr val="7F7F7F"/>
                </a:solidFill>
              </a:rPr>
              <a:t>R</a:t>
            </a:r>
            <a:r>
              <a:rPr sz="2400" b="1" dirty="0">
                <a:solidFill>
                  <a:srgbClr val="000000"/>
                </a:solidFill>
              </a:rPr>
              <a:t>esearch </a:t>
            </a:r>
            <a:r>
              <a:rPr sz="2400" b="1" dirty="0">
                <a:solidFill>
                  <a:srgbClr val="7F7F7F"/>
                </a:solidFill>
              </a:rPr>
              <a:t>P</a:t>
            </a:r>
            <a:r>
              <a:rPr sz="2400" b="1" dirty="0">
                <a:solidFill>
                  <a:srgbClr val="000000"/>
                </a:solidFill>
              </a:rPr>
              <a:t>rojects </a:t>
            </a:r>
            <a:r>
              <a:rPr sz="2400" b="1" dirty="0">
                <a:solidFill>
                  <a:srgbClr val="7F7F7F"/>
                </a:solidFill>
              </a:rPr>
              <a:t>A</a:t>
            </a:r>
            <a:r>
              <a:rPr sz="2400" b="1" dirty="0">
                <a:solidFill>
                  <a:srgbClr val="000000"/>
                </a:solidFill>
              </a:rPr>
              <a:t>gency</a:t>
            </a:r>
          </a:p>
        </p:txBody>
      </p:sp>
    </p:spTree>
    <p:extLst>
      <p:ext uri="{BB962C8B-B14F-4D97-AF65-F5344CB8AC3E}">
        <p14:creationId xmlns:p14="http://schemas.microsoft.com/office/powerpoint/2010/main" val="277557328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97"/>
          <p:cNvSpPr txBox="1">
            <a:spLocks/>
          </p:cNvSpPr>
          <p:nvPr/>
        </p:nvSpPr>
        <p:spPr>
          <a:xfrm>
            <a:off x="419100" y="1469280"/>
            <a:ext cx="8458200" cy="5470676"/>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00"/>
              </a:spcBef>
              <a:buFont typeface="Arial"/>
              <a:buNone/>
              <a:defRPr sz="1800"/>
            </a:pPr>
            <a:r>
              <a:rPr lang="en-US" sz="2000" b="1" dirty="0" smtClean="0">
                <a:solidFill>
                  <a:srgbClr val="000000"/>
                </a:solidFill>
              </a:rPr>
              <a:t>Enhancing the transparency and predictability of the regulatory landscape for neurological devices and assisting developers and innovators of medical devices.</a:t>
            </a:r>
          </a:p>
          <a:p>
            <a:pPr marL="0" indent="0">
              <a:buFont typeface="Arial"/>
              <a:buNone/>
              <a:defRPr sz="1800"/>
            </a:pPr>
            <a:endParaRPr lang="en-US" sz="2000" dirty="0" smtClean="0">
              <a:solidFill>
                <a:srgbClr val="000000"/>
              </a:solidFill>
            </a:endParaRPr>
          </a:p>
          <a:p>
            <a:pPr marL="0" indent="0">
              <a:spcBef>
                <a:spcPts val="400"/>
              </a:spcBef>
              <a:buFont typeface="Arial"/>
              <a:buNone/>
              <a:defRPr sz="1800"/>
            </a:pPr>
            <a:r>
              <a:rPr lang="en-US" sz="2000" dirty="0" smtClean="0">
                <a:solidFill>
                  <a:srgbClr val="000000"/>
                </a:solidFill>
              </a:rPr>
              <a:t>FDA’s </a:t>
            </a:r>
            <a:r>
              <a:rPr lang="en-US" sz="2000" b="1" dirty="0" smtClean="0">
                <a:solidFill>
                  <a:srgbClr val="000000"/>
                </a:solidFill>
              </a:rPr>
              <a:t>Center for Devices and Radiological Health </a:t>
            </a:r>
            <a:r>
              <a:rPr lang="en-US" sz="2000" dirty="0" smtClean="0">
                <a:solidFill>
                  <a:srgbClr val="000000"/>
                </a:solidFill>
              </a:rPr>
              <a:t>has proposed a new voluntary program for certain medical devices that demonstrate the potential to address unmet medical needs for life threatening or irreversibly debilitating diseases or conditions. This new program would provide an expedited pathway to market for qualified devices. </a:t>
            </a:r>
          </a:p>
          <a:p>
            <a:pPr marL="0" indent="0">
              <a:spcBef>
                <a:spcPts val="400"/>
              </a:spcBef>
              <a:buFont typeface="Arial"/>
              <a:buNone/>
              <a:defRPr sz="1800"/>
            </a:pPr>
            <a:r>
              <a:rPr lang="en-US" sz="2000" dirty="0" smtClean="0">
                <a:solidFill>
                  <a:srgbClr val="000000"/>
                </a:solidFill>
              </a:rPr>
              <a:t> </a:t>
            </a:r>
          </a:p>
          <a:p>
            <a:pPr marL="0" indent="0">
              <a:spcBef>
                <a:spcPts val="400"/>
              </a:spcBef>
              <a:buFont typeface="Arial"/>
              <a:buNone/>
              <a:defRPr sz="1800"/>
            </a:pPr>
            <a:r>
              <a:rPr lang="en-US" sz="2000" dirty="0" smtClean="0">
                <a:solidFill>
                  <a:srgbClr val="000000"/>
                </a:solidFill>
              </a:rPr>
              <a:t>FDA will continue to take actions to improve the efficiency, consistency, and predictability of clinical studies for investigational medical devices in general, and for devices of public health importance, in particular, under the </a:t>
            </a:r>
            <a:r>
              <a:rPr lang="en-US" sz="2000" b="1" dirty="0" smtClean="0">
                <a:solidFill>
                  <a:srgbClr val="000000"/>
                </a:solidFill>
              </a:rPr>
              <a:t>Clinical Trials Enterprise Initiative</a:t>
            </a:r>
            <a:r>
              <a:rPr lang="en-US" sz="2000" dirty="0" smtClean="0">
                <a:solidFill>
                  <a:srgbClr val="000000"/>
                </a:solidFill>
              </a:rPr>
              <a:t>. </a:t>
            </a:r>
          </a:p>
          <a:p>
            <a:pPr marL="0" indent="0">
              <a:spcBef>
                <a:spcPts val="400"/>
              </a:spcBef>
              <a:buFont typeface="Arial"/>
              <a:buNone/>
              <a:defRPr sz="1800"/>
            </a:pPr>
            <a:endParaRPr lang="en-US" sz="2000" dirty="0">
              <a:solidFill>
                <a:srgbClr val="FFFFFF"/>
              </a:solidFill>
            </a:endParaRPr>
          </a:p>
        </p:txBody>
      </p:sp>
      <p:pic>
        <p:nvPicPr>
          <p:cNvPr id="3" name="pasted-image.tif"/>
          <p:cNvPicPr/>
          <p:nvPr/>
        </p:nvPicPr>
        <p:blipFill>
          <a:blip r:embed="rId2">
            <a:extLst/>
          </a:blip>
          <a:stretch>
            <a:fillRect/>
          </a:stretch>
        </p:blipFill>
        <p:spPr>
          <a:xfrm>
            <a:off x="224315" y="388165"/>
            <a:ext cx="1551378" cy="751194"/>
          </a:xfrm>
          <a:prstGeom prst="rect">
            <a:avLst/>
          </a:prstGeom>
          <a:ln w="12700">
            <a:miter lim="400000"/>
          </a:ln>
        </p:spPr>
      </p:pic>
      <p:sp>
        <p:nvSpPr>
          <p:cNvPr id="4" name="Shape 296"/>
          <p:cNvSpPr>
            <a:spLocks noGrp="1"/>
          </p:cNvSpPr>
          <p:nvPr>
            <p:ph type="title"/>
          </p:nvPr>
        </p:nvSpPr>
        <p:spPr>
          <a:xfrm>
            <a:off x="1881187" y="274638"/>
            <a:ext cx="6805613" cy="978248"/>
          </a:xfrm>
          <a:prstGeom prst="rect">
            <a:avLst/>
          </a:prstGeom>
        </p:spPr>
        <p:txBody>
          <a:bodyPr lIns="0" tIns="0" rIns="0" bIns="0"/>
          <a:lstStyle>
            <a:lvl1pPr>
              <a:defRPr sz="3900" b="1">
                <a:solidFill>
                  <a:srgbClr val="FFFFFF"/>
                </a:solidFill>
              </a:defRPr>
            </a:lvl1pPr>
          </a:lstStyle>
          <a:p>
            <a:pPr lvl="0">
              <a:defRPr sz="1800" b="0">
                <a:solidFill>
                  <a:srgbClr val="000000"/>
                </a:solidFill>
              </a:defRPr>
            </a:pPr>
            <a:r>
              <a:rPr sz="3900" b="1" dirty="0">
                <a:solidFill>
                  <a:schemeClr val="bg1">
                    <a:lumMod val="50000"/>
                  </a:schemeClr>
                </a:solidFill>
              </a:rPr>
              <a:t>F</a:t>
            </a:r>
            <a:r>
              <a:rPr sz="3900" b="1" dirty="0">
                <a:solidFill>
                  <a:srgbClr val="000000"/>
                </a:solidFill>
              </a:rPr>
              <a:t>ood and </a:t>
            </a:r>
            <a:r>
              <a:rPr sz="3900" b="1" dirty="0">
                <a:solidFill>
                  <a:srgbClr val="7F7F7F"/>
                </a:solidFill>
              </a:rPr>
              <a:t>D</a:t>
            </a:r>
            <a:r>
              <a:rPr sz="3900" b="1" dirty="0">
                <a:solidFill>
                  <a:srgbClr val="000000"/>
                </a:solidFill>
              </a:rPr>
              <a:t>rug </a:t>
            </a:r>
            <a:r>
              <a:rPr sz="3900" b="1" dirty="0">
                <a:solidFill>
                  <a:srgbClr val="7F7F7F"/>
                </a:solidFill>
              </a:rPr>
              <a:t>A</a:t>
            </a:r>
            <a:r>
              <a:rPr sz="3900" b="1" dirty="0">
                <a:solidFill>
                  <a:srgbClr val="000000"/>
                </a:solidFill>
              </a:rPr>
              <a:t>dministration</a:t>
            </a:r>
          </a:p>
        </p:txBody>
      </p:sp>
    </p:spTree>
    <p:extLst>
      <p:ext uri="{BB962C8B-B14F-4D97-AF65-F5344CB8AC3E}">
        <p14:creationId xmlns:p14="http://schemas.microsoft.com/office/powerpoint/2010/main" val="411976482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02"/>
          <p:cNvSpPr txBox="1">
            <a:spLocks/>
          </p:cNvSpPr>
          <p:nvPr/>
        </p:nvSpPr>
        <p:spPr>
          <a:xfrm>
            <a:off x="419100" y="1469280"/>
            <a:ext cx="8458200" cy="5470676"/>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400"/>
              </a:spcBef>
              <a:buFont typeface="Arial"/>
              <a:buNone/>
              <a:defRPr sz="1800"/>
            </a:pPr>
            <a:r>
              <a:rPr lang="en-US" sz="2700" dirty="0" smtClean="0"/>
              <a:t>Applied neuroscience to advance our understanding of cognition and computation in the brain</a:t>
            </a:r>
            <a:endParaRPr lang="en-US" sz="2000" dirty="0" smtClean="0"/>
          </a:p>
          <a:p>
            <a:pPr marL="0" indent="0">
              <a:buFont typeface="Arial"/>
              <a:buNone/>
              <a:defRPr sz="1800"/>
            </a:pPr>
            <a:endParaRPr lang="en-US" sz="2000" dirty="0" smtClean="0"/>
          </a:p>
          <a:p>
            <a:pPr marL="0" indent="0">
              <a:spcBef>
                <a:spcPts val="400"/>
              </a:spcBef>
              <a:buFont typeface="Arial"/>
              <a:buNone/>
              <a:defRPr sz="1800"/>
            </a:pPr>
            <a:r>
              <a:rPr lang="en-US" sz="2000" b="1" dirty="0" smtClean="0"/>
              <a:t>Knowledge Representation in Neural Systems (KRNS</a:t>
            </a:r>
            <a:r>
              <a:rPr lang="en-US" sz="2000" dirty="0" smtClean="0"/>
              <a:t>): seek insights into the brain’s representation of conceptual knowledge as a step toward building new analysis tools that acquire, organize, and use knowledge</a:t>
            </a:r>
          </a:p>
          <a:p>
            <a:pPr marL="0" indent="0">
              <a:spcBef>
                <a:spcPts val="400"/>
              </a:spcBef>
              <a:buFont typeface="Arial"/>
              <a:buNone/>
              <a:defRPr sz="1800"/>
            </a:pPr>
            <a:r>
              <a:rPr lang="en-US" sz="2000" dirty="0" smtClean="0"/>
              <a:t> </a:t>
            </a:r>
          </a:p>
          <a:p>
            <a:pPr marL="0" indent="0">
              <a:spcBef>
                <a:spcPts val="400"/>
              </a:spcBef>
              <a:buFont typeface="Arial"/>
              <a:buNone/>
              <a:defRPr sz="1800"/>
            </a:pPr>
            <a:r>
              <a:rPr lang="en-US" sz="2000" b="1" dirty="0" smtClean="0"/>
              <a:t>Machine Intelligence from Cortical Networks (</a:t>
            </a:r>
            <a:r>
              <a:rPr lang="en-US" sz="2000" b="1" dirty="0" err="1" smtClean="0"/>
              <a:t>MICrONS</a:t>
            </a:r>
            <a:r>
              <a:rPr lang="en-US" sz="2000" b="1" dirty="0" smtClean="0"/>
              <a:t>)</a:t>
            </a:r>
            <a:r>
              <a:rPr lang="en-US" sz="2000" dirty="0" smtClean="0"/>
              <a:t>: develop non-invasive neural interventions to improve adaptive reasoning and problem-solving</a:t>
            </a:r>
          </a:p>
          <a:p>
            <a:pPr marL="0" indent="0">
              <a:spcBef>
                <a:spcPts val="400"/>
              </a:spcBef>
              <a:buFont typeface="Arial"/>
              <a:buNone/>
              <a:defRPr sz="1800"/>
            </a:pPr>
            <a:endParaRPr lang="en-US" sz="2000" dirty="0" smtClean="0"/>
          </a:p>
          <a:p>
            <a:pPr marL="0" indent="0">
              <a:spcBef>
                <a:spcPts val="400"/>
              </a:spcBef>
              <a:buFont typeface="Arial"/>
              <a:buNone/>
              <a:defRPr sz="1800"/>
            </a:pPr>
            <a:r>
              <a:rPr lang="en-US" sz="2000" b="1" dirty="0" smtClean="0"/>
              <a:t>Strengthening Human Adaptive Reasoning and Problem-solving (SHARP)</a:t>
            </a:r>
            <a:r>
              <a:rPr lang="en-US" sz="2000" dirty="0" smtClean="0"/>
              <a:t>:       begin to reverse-engineer the algorithms of the brain to motivate the design of novel, </a:t>
            </a:r>
            <a:r>
              <a:rPr lang="en-US" sz="2000" dirty="0" err="1" smtClean="0"/>
              <a:t>neurally</a:t>
            </a:r>
            <a:r>
              <a:rPr lang="en-US" sz="2000" dirty="0" smtClean="0"/>
              <a:t>-derived machine learning algorithms that can perform complex information processing tasks</a:t>
            </a:r>
            <a:endParaRPr lang="en-US" sz="2000" dirty="0"/>
          </a:p>
        </p:txBody>
      </p:sp>
      <p:pic>
        <p:nvPicPr>
          <p:cNvPr id="3" name="pasted-image.tif"/>
          <p:cNvPicPr/>
          <p:nvPr/>
        </p:nvPicPr>
        <p:blipFill>
          <a:blip r:embed="rId2">
            <a:extLst/>
          </a:blip>
          <a:stretch>
            <a:fillRect/>
          </a:stretch>
        </p:blipFill>
        <p:spPr>
          <a:xfrm>
            <a:off x="133350" y="141461"/>
            <a:ext cx="5016500" cy="1244601"/>
          </a:xfrm>
          <a:prstGeom prst="rect">
            <a:avLst/>
          </a:prstGeom>
          <a:ln w="12700">
            <a:miter lim="400000"/>
          </a:ln>
        </p:spPr>
      </p:pic>
      <p:sp>
        <p:nvSpPr>
          <p:cNvPr id="5" name="Shape 301"/>
          <p:cNvSpPr>
            <a:spLocks noGrp="1"/>
          </p:cNvSpPr>
          <p:nvPr>
            <p:ph type="title"/>
          </p:nvPr>
        </p:nvSpPr>
        <p:spPr>
          <a:xfrm>
            <a:off x="5273327" y="274638"/>
            <a:ext cx="3413473" cy="978248"/>
          </a:xfrm>
          <a:prstGeom prst="rect">
            <a:avLst/>
          </a:prstGeom>
        </p:spPr>
        <p:txBody>
          <a:bodyPr lIns="0" tIns="0" rIns="0" bIns="0"/>
          <a:lstStyle>
            <a:lvl1pPr defTabSz="576072">
              <a:defRPr sz="2457" b="1">
                <a:solidFill>
                  <a:srgbClr val="FFFFFF"/>
                </a:solidFill>
              </a:defRPr>
            </a:lvl1pPr>
          </a:lstStyle>
          <a:p>
            <a:pPr lvl="0">
              <a:defRPr sz="1800" b="0">
                <a:solidFill>
                  <a:srgbClr val="000000"/>
                </a:solidFill>
              </a:defRPr>
            </a:pPr>
            <a:r>
              <a:rPr sz="2457" b="1" dirty="0">
                <a:solidFill>
                  <a:schemeClr val="bg1">
                    <a:lumMod val="50000"/>
                  </a:schemeClr>
                </a:solidFill>
              </a:rPr>
              <a:t>I</a:t>
            </a:r>
            <a:r>
              <a:rPr sz="2457" b="1" dirty="0">
                <a:solidFill>
                  <a:srgbClr val="000000"/>
                </a:solidFill>
              </a:rPr>
              <a:t>ntelligence </a:t>
            </a:r>
            <a:r>
              <a:rPr sz="2457" b="1" dirty="0">
                <a:solidFill>
                  <a:srgbClr val="7F7F7F"/>
                </a:solidFill>
              </a:rPr>
              <a:t>A</a:t>
            </a:r>
            <a:r>
              <a:rPr sz="2457" b="1" dirty="0">
                <a:solidFill>
                  <a:srgbClr val="000000"/>
                </a:solidFill>
              </a:rPr>
              <a:t>dvanced </a:t>
            </a:r>
            <a:r>
              <a:rPr sz="2457" b="1" dirty="0">
                <a:solidFill>
                  <a:srgbClr val="7F7F7F"/>
                </a:solidFill>
              </a:rPr>
              <a:t>R</a:t>
            </a:r>
            <a:r>
              <a:rPr sz="2457" b="1" dirty="0">
                <a:solidFill>
                  <a:srgbClr val="000000"/>
                </a:solidFill>
              </a:rPr>
              <a:t>esearch </a:t>
            </a:r>
            <a:r>
              <a:rPr sz="2457" b="1" dirty="0">
                <a:solidFill>
                  <a:srgbClr val="7F7F7F"/>
                </a:solidFill>
              </a:rPr>
              <a:t>P</a:t>
            </a:r>
            <a:r>
              <a:rPr sz="2457" b="1" dirty="0">
                <a:solidFill>
                  <a:srgbClr val="000000"/>
                </a:solidFill>
              </a:rPr>
              <a:t>rojects </a:t>
            </a:r>
            <a:r>
              <a:rPr sz="2457" b="1" dirty="0">
                <a:solidFill>
                  <a:srgbClr val="7F7F7F"/>
                </a:solidFill>
              </a:rPr>
              <a:t>A</a:t>
            </a:r>
            <a:r>
              <a:rPr sz="2457" b="1" dirty="0">
                <a:solidFill>
                  <a:srgbClr val="000000"/>
                </a:solidFill>
              </a:rPr>
              <a:t>gency</a:t>
            </a:r>
          </a:p>
        </p:txBody>
      </p:sp>
    </p:spTree>
    <p:extLst>
      <p:ext uri="{BB962C8B-B14F-4D97-AF65-F5344CB8AC3E}">
        <p14:creationId xmlns:p14="http://schemas.microsoft.com/office/powerpoint/2010/main" val="155456977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2">
            <a:extLst/>
          </a:blip>
          <a:stretch>
            <a:fillRect/>
          </a:stretch>
        </p:blipFill>
        <p:spPr>
          <a:xfrm>
            <a:off x="0" y="-12700"/>
            <a:ext cx="9296400" cy="911552"/>
          </a:xfrm>
          <a:prstGeom prst="rect">
            <a:avLst/>
          </a:prstGeom>
          <a:ln w="12700">
            <a:miter lim="400000"/>
          </a:ln>
        </p:spPr>
      </p:pic>
      <p:pic>
        <p:nvPicPr>
          <p:cNvPr id="3" name="pasted-image.tif"/>
          <p:cNvPicPr/>
          <p:nvPr/>
        </p:nvPicPr>
        <p:blipFill>
          <a:blip r:embed="rId3">
            <a:extLst/>
          </a:blip>
          <a:stretch>
            <a:fillRect/>
          </a:stretch>
        </p:blipFill>
        <p:spPr>
          <a:xfrm>
            <a:off x="100689" y="1011464"/>
            <a:ext cx="6863450" cy="5618723"/>
          </a:xfrm>
          <a:prstGeom prst="rect">
            <a:avLst/>
          </a:prstGeom>
          <a:ln w="12700">
            <a:miter lim="400000"/>
          </a:ln>
        </p:spPr>
      </p:pic>
      <p:sp>
        <p:nvSpPr>
          <p:cNvPr id="4" name="TextBox 3"/>
          <p:cNvSpPr txBox="1"/>
          <p:nvPr/>
        </p:nvSpPr>
        <p:spPr>
          <a:xfrm>
            <a:off x="7061200" y="1284514"/>
            <a:ext cx="2082800" cy="4924423"/>
          </a:xfrm>
          <a:prstGeom prst="rect">
            <a:avLst/>
          </a:prstGeom>
          <a:noFill/>
        </p:spPr>
        <p:txBody>
          <a:bodyPr wrap="square" rtlCol="0">
            <a:spAutoFit/>
          </a:bodyPr>
          <a:lstStyle/>
          <a:p>
            <a:r>
              <a:rPr lang="en-US" dirty="0" smtClean="0"/>
              <a:t>Oct. 1, 2015</a:t>
            </a:r>
          </a:p>
          <a:p>
            <a:endParaRPr lang="en-US" sz="800" dirty="0"/>
          </a:p>
          <a:p>
            <a:r>
              <a:rPr lang="en-US" sz="1200" dirty="0" err="1" smtClean="0"/>
              <a:t>Kavli</a:t>
            </a:r>
            <a:r>
              <a:rPr lang="en-US" sz="1200" dirty="0" smtClean="0"/>
              <a:t> announced a major commitment of more than $100 M in new funds to  enable research to deepen our understanding of the brain and brain related disorders.</a:t>
            </a:r>
          </a:p>
          <a:p>
            <a:endParaRPr lang="en-US" sz="1200" dirty="0"/>
          </a:p>
          <a:p>
            <a:r>
              <a:rPr lang="en-US" sz="1200" i="1" dirty="0" smtClean="0"/>
              <a:t>New </a:t>
            </a:r>
            <a:r>
              <a:rPr lang="en-US" sz="1200" i="1" dirty="0" err="1" smtClean="0"/>
              <a:t>Kavli</a:t>
            </a:r>
            <a:r>
              <a:rPr lang="en-US" sz="1200" i="1" dirty="0" smtClean="0"/>
              <a:t> Institutes</a:t>
            </a:r>
            <a:r>
              <a:rPr lang="en-US" sz="1200" dirty="0" smtClean="0"/>
              <a:t>: </a:t>
            </a:r>
          </a:p>
          <a:p>
            <a:endParaRPr lang="en-US" sz="1200" dirty="0"/>
          </a:p>
          <a:p>
            <a:r>
              <a:rPr lang="en-US" sz="1200" dirty="0" smtClean="0"/>
              <a:t>The </a:t>
            </a:r>
            <a:r>
              <a:rPr lang="en-US" sz="1200" dirty="0" err="1" smtClean="0"/>
              <a:t>Kavli</a:t>
            </a:r>
            <a:r>
              <a:rPr lang="en-US" sz="1200" dirty="0" smtClean="0"/>
              <a:t> Neuroscience Discovery Institute at John Hopkins University</a:t>
            </a:r>
          </a:p>
          <a:p>
            <a:endParaRPr lang="en-US" sz="1200" dirty="0"/>
          </a:p>
          <a:p>
            <a:r>
              <a:rPr lang="en-US" sz="1200" dirty="0" smtClean="0"/>
              <a:t>The </a:t>
            </a:r>
            <a:r>
              <a:rPr lang="en-US" sz="1200" dirty="0" err="1" smtClean="0"/>
              <a:t>Kavli</a:t>
            </a:r>
            <a:r>
              <a:rPr lang="en-US" sz="1200" dirty="0" smtClean="0"/>
              <a:t> Neural Systems Institute at The Rockefeller U.</a:t>
            </a:r>
          </a:p>
          <a:p>
            <a:endParaRPr lang="en-US" sz="1200" dirty="0"/>
          </a:p>
          <a:p>
            <a:r>
              <a:rPr lang="en-US" sz="1200" dirty="0" smtClean="0"/>
              <a:t>The </a:t>
            </a:r>
            <a:r>
              <a:rPr lang="en-US" sz="1200" dirty="0" err="1" smtClean="0"/>
              <a:t>Kavli</a:t>
            </a:r>
            <a:r>
              <a:rPr lang="en-US" sz="1200" dirty="0" smtClean="0"/>
              <a:t> Institute for Fundamental Neuroscience at UC, San Francisco</a:t>
            </a:r>
          </a:p>
          <a:p>
            <a:endParaRPr lang="en-US" sz="1200" dirty="0" smtClean="0"/>
          </a:p>
          <a:p>
            <a:endParaRPr lang="en-US" sz="1200" dirty="0"/>
          </a:p>
          <a:p>
            <a:endParaRPr lang="en-US" sz="1200" dirty="0" smtClean="0"/>
          </a:p>
          <a:p>
            <a:r>
              <a:rPr lang="en-US" sz="1200" dirty="0" smtClean="0"/>
              <a:t>  </a:t>
            </a:r>
            <a:endParaRPr lang="en-US" sz="1200" dirty="0"/>
          </a:p>
        </p:txBody>
      </p:sp>
    </p:spTree>
    <p:extLst>
      <p:ext uri="{BB962C8B-B14F-4D97-AF65-F5344CB8AC3E}">
        <p14:creationId xmlns:p14="http://schemas.microsoft.com/office/powerpoint/2010/main" val="205895113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2">
            <a:extLst/>
          </a:blip>
          <a:stretch>
            <a:fillRect/>
          </a:stretch>
        </p:blipFill>
        <p:spPr>
          <a:xfrm>
            <a:off x="0" y="-4947"/>
            <a:ext cx="9144000" cy="2006970"/>
          </a:xfrm>
          <a:prstGeom prst="rect">
            <a:avLst/>
          </a:prstGeom>
          <a:ln w="12700">
            <a:miter lim="400000"/>
          </a:ln>
        </p:spPr>
      </p:pic>
      <p:sp>
        <p:nvSpPr>
          <p:cNvPr id="3" name="Shape 114"/>
          <p:cNvSpPr/>
          <p:nvPr/>
        </p:nvSpPr>
        <p:spPr>
          <a:xfrm>
            <a:off x="0" y="238835"/>
            <a:ext cx="8636621" cy="151940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ctr" defTabSz="502920"/>
            <a:r>
              <a:rPr sz="2145" dirty="0">
                <a:solidFill>
                  <a:srgbClr val="FFFFFF"/>
                </a:solidFill>
              </a:rPr>
              <a:t/>
            </a:r>
            <a:br>
              <a:rPr sz="2145" dirty="0">
                <a:solidFill>
                  <a:srgbClr val="FFFFFF"/>
                </a:solidFill>
              </a:rPr>
            </a:br>
            <a:r>
              <a:rPr sz="3520" b="1" dirty="0">
                <a:solidFill>
                  <a:srgbClr val="FFFFFF"/>
                </a:solidFill>
              </a:rPr>
              <a:t>The White House </a:t>
            </a:r>
            <a:br>
              <a:rPr sz="3520" b="1" dirty="0">
                <a:solidFill>
                  <a:srgbClr val="FFFFFF"/>
                </a:solidFill>
              </a:rPr>
            </a:br>
            <a:r>
              <a:rPr sz="3520" b="1" dirty="0">
                <a:solidFill>
                  <a:srgbClr val="FFFB00"/>
                </a:solidFill>
              </a:rPr>
              <a:t>Neuroscience</a:t>
            </a:r>
            <a:r>
              <a:rPr sz="3520" b="1" dirty="0">
                <a:solidFill>
                  <a:srgbClr val="FFFFFF"/>
                </a:solidFill>
              </a:rPr>
              <a:t> </a:t>
            </a:r>
            <a:r>
              <a:rPr sz="3520" b="1" dirty="0">
                <a:solidFill>
                  <a:srgbClr val="FFFB00"/>
                </a:solidFill>
              </a:rPr>
              <a:t>Initiative</a:t>
            </a:r>
          </a:p>
        </p:txBody>
      </p:sp>
      <p:sp>
        <p:nvSpPr>
          <p:cNvPr id="4" name="Shape 112"/>
          <p:cNvSpPr txBox="1">
            <a:spLocks/>
          </p:cNvSpPr>
          <p:nvPr/>
        </p:nvSpPr>
        <p:spPr>
          <a:xfrm>
            <a:off x="457200" y="21463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nSpc>
                <a:spcPct val="80000"/>
              </a:lnSpc>
              <a:spcBef>
                <a:spcPts val="400"/>
              </a:spcBef>
              <a:buClr>
                <a:srgbClr val="FFFFFF"/>
              </a:buClr>
              <a:defRPr sz="1800"/>
            </a:pPr>
            <a:endParaRPr lang="en-US" sz="2000" dirty="0" smtClean="0">
              <a:solidFill>
                <a:srgbClr val="FFFFFF"/>
              </a:solidFill>
            </a:endParaRPr>
          </a:p>
          <a:p>
            <a:pPr>
              <a:lnSpc>
                <a:spcPct val="80000"/>
              </a:lnSpc>
              <a:spcBef>
                <a:spcPts val="400"/>
              </a:spcBef>
              <a:buClr>
                <a:srgbClr val="FFFFFF"/>
              </a:buClr>
              <a:defRPr sz="1800"/>
            </a:pPr>
            <a:r>
              <a:rPr lang="en-US" sz="2000" b="1" dirty="0" smtClean="0">
                <a:solidFill>
                  <a:schemeClr val="bg1">
                    <a:lumMod val="65000"/>
                  </a:schemeClr>
                </a:solidFill>
              </a:rPr>
              <a:t>National Alzheimer’s Action Plan</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solidFill>
                  <a:schemeClr val="bg1">
                    <a:lumMod val="65000"/>
                  </a:schemeClr>
                </a:solidFill>
              </a:rPr>
              <a:t>Interagency Working Group on Neuroscience</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solidFill>
                  <a:schemeClr val="bg1">
                    <a:lumMod val="65000"/>
                  </a:schemeClr>
                </a:solidFill>
              </a:rPr>
              <a:t>Executive Order on Improving Access to Mental Health Services for Veterans, Service Members, and Military Families – National Research Action Plan</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solidFill>
                  <a:schemeClr val="bg1">
                    <a:lumMod val="65000"/>
                  </a:schemeClr>
                </a:solidFill>
              </a:rPr>
              <a:t>BRAIN (Brain Research through Advancing Innovative </a:t>
            </a:r>
            <a:r>
              <a:rPr lang="en-US" sz="2000" b="1" dirty="0" err="1" smtClean="0">
                <a:solidFill>
                  <a:schemeClr val="bg1">
                    <a:lumMod val="65000"/>
                  </a:schemeClr>
                </a:solidFill>
              </a:rPr>
              <a:t>Neurotechnologies</a:t>
            </a:r>
            <a:r>
              <a:rPr lang="en-US" sz="2000" b="1" dirty="0" smtClean="0">
                <a:solidFill>
                  <a:schemeClr val="bg1">
                    <a:lumMod val="65000"/>
                  </a:schemeClr>
                </a:solidFill>
              </a:rPr>
              <a:t>) Initiative </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solidFill>
                  <a:schemeClr val="bg1">
                    <a:lumMod val="65000"/>
                  </a:schemeClr>
                </a:solidFill>
              </a:rPr>
              <a:t>Improving Mental Health Prevention and Treatment Services</a:t>
            </a:r>
            <a:endParaRPr lang="en-US" sz="2000" dirty="0" smtClean="0">
              <a:solidFill>
                <a:schemeClr val="bg1">
                  <a:lumMod val="65000"/>
                </a:schemeClr>
              </a:solidFill>
            </a:endParaRPr>
          </a:p>
          <a:p>
            <a:pPr>
              <a:lnSpc>
                <a:spcPct val="80000"/>
              </a:lnSpc>
              <a:spcBef>
                <a:spcPts val="400"/>
              </a:spcBef>
              <a:buClr>
                <a:srgbClr val="FFFFFF"/>
              </a:buClr>
              <a:defRPr sz="1800"/>
            </a:pPr>
            <a:endParaRPr lang="en-US" sz="2000" b="1" dirty="0" smtClean="0">
              <a:solidFill>
                <a:schemeClr val="bg1">
                  <a:lumMod val="65000"/>
                </a:schemeClr>
              </a:solidFill>
            </a:endParaRPr>
          </a:p>
          <a:p>
            <a:pPr>
              <a:lnSpc>
                <a:spcPct val="80000"/>
              </a:lnSpc>
              <a:spcBef>
                <a:spcPts val="400"/>
              </a:spcBef>
              <a:buClr>
                <a:srgbClr val="FFFFFF"/>
              </a:buClr>
              <a:defRPr sz="1800"/>
            </a:pPr>
            <a:r>
              <a:rPr lang="en-US" sz="2000" b="1" dirty="0" smtClean="0"/>
              <a:t>Ethical, Legal, and Societal Impacts</a:t>
            </a:r>
            <a:endParaRPr lang="en-US" sz="2000" b="1" dirty="0"/>
          </a:p>
        </p:txBody>
      </p:sp>
    </p:spTree>
    <p:extLst>
      <p:ext uri="{BB962C8B-B14F-4D97-AF65-F5344CB8AC3E}">
        <p14:creationId xmlns:p14="http://schemas.microsoft.com/office/powerpoint/2010/main" val="4065496874"/>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316"/>
          <p:cNvSpPr txBox="1">
            <a:spLocks/>
          </p:cNvSpPr>
          <p:nvPr/>
        </p:nvSpPr>
        <p:spPr>
          <a:xfrm>
            <a:off x="457200" y="2171700"/>
            <a:ext cx="7961859"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905255">
              <a:lnSpc>
                <a:spcPct val="80000"/>
              </a:lnSpc>
              <a:spcBef>
                <a:spcPts val="600"/>
              </a:spcBef>
              <a:buFont typeface="Arial"/>
              <a:buNone/>
              <a:defRPr sz="1800"/>
            </a:pPr>
            <a:r>
              <a:rPr lang="en-US" sz="2871" smtClean="0">
                <a:solidFill>
                  <a:srgbClr val="000000"/>
                </a:solidFill>
              </a:rPr>
              <a:t>Pioneering research often has the potential to raise new ethical challenges</a:t>
            </a:r>
          </a:p>
          <a:p>
            <a:pPr marL="0" indent="0" defTabSz="905255">
              <a:lnSpc>
                <a:spcPct val="80000"/>
              </a:lnSpc>
              <a:spcBef>
                <a:spcPts val="600"/>
              </a:spcBef>
              <a:buFont typeface="Arial"/>
              <a:buNone/>
              <a:defRPr sz="1800"/>
            </a:pPr>
            <a:endParaRPr lang="en-US" sz="2871" smtClean="0">
              <a:solidFill>
                <a:srgbClr val="000000"/>
              </a:solidFill>
            </a:endParaRPr>
          </a:p>
          <a:p>
            <a:pPr marL="0" indent="0" defTabSz="905255">
              <a:lnSpc>
                <a:spcPct val="80000"/>
              </a:lnSpc>
              <a:spcBef>
                <a:spcPts val="600"/>
              </a:spcBef>
              <a:buFont typeface="Arial"/>
              <a:buNone/>
              <a:defRPr sz="1800"/>
            </a:pPr>
            <a:r>
              <a:rPr lang="en-US" sz="2871" smtClean="0">
                <a:solidFill>
                  <a:srgbClr val="000000"/>
                </a:solidFill>
              </a:rPr>
              <a:t>This neuroscience effort will </a:t>
            </a:r>
            <a:r>
              <a:rPr lang="en-US" sz="2871" b="1" smtClean="0">
                <a:solidFill>
                  <a:srgbClr val="000000"/>
                </a:solidFill>
              </a:rPr>
              <a:t>adhere to the highest standards </a:t>
            </a:r>
            <a:r>
              <a:rPr lang="en-US" sz="2871" smtClean="0">
                <a:solidFill>
                  <a:srgbClr val="000000"/>
                </a:solidFill>
              </a:rPr>
              <a:t>of research protections</a:t>
            </a:r>
          </a:p>
          <a:p>
            <a:pPr marL="0" indent="0" defTabSz="905255">
              <a:lnSpc>
                <a:spcPct val="80000"/>
              </a:lnSpc>
              <a:spcBef>
                <a:spcPts val="600"/>
              </a:spcBef>
              <a:buFont typeface="Arial"/>
              <a:buNone/>
              <a:defRPr sz="1800"/>
            </a:pPr>
            <a:endParaRPr lang="en-US" sz="2871" smtClean="0">
              <a:solidFill>
                <a:srgbClr val="000000"/>
              </a:solidFill>
            </a:endParaRPr>
          </a:p>
          <a:p>
            <a:pPr marL="0" indent="0" defTabSz="905255">
              <a:lnSpc>
                <a:spcPct val="80000"/>
              </a:lnSpc>
              <a:spcBef>
                <a:spcPts val="600"/>
              </a:spcBef>
              <a:buFont typeface="Arial"/>
              <a:buNone/>
              <a:defRPr sz="1800"/>
            </a:pPr>
            <a:r>
              <a:rPr lang="en-US" sz="2871" smtClean="0">
                <a:solidFill>
                  <a:srgbClr val="000000"/>
                </a:solidFill>
              </a:rPr>
              <a:t>On July 1, 2013, the President directed his Commission for the Study of Bioethical Issues to explore </a:t>
            </a:r>
            <a:r>
              <a:rPr lang="en-US" sz="2871" b="1" smtClean="0">
                <a:solidFill>
                  <a:srgbClr val="000000"/>
                </a:solidFill>
              </a:rPr>
              <a:t>the ethical, legal, and societal implications </a:t>
            </a:r>
            <a:r>
              <a:rPr lang="en-US" sz="2871" smtClean="0">
                <a:solidFill>
                  <a:srgbClr val="000000"/>
                </a:solidFill>
              </a:rPr>
              <a:t>raised by this research initiative and other recent advances in neuroscience. </a:t>
            </a:r>
            <a:endParaRPr lang="en-US" sz="2871" dirty="0">
              <a:solidFill>
                <a:srgbClr val="000000"/>
              </a:solidFill>
            </a:endParaRPr>
          </a:p>
        </p:txBody>
      </p:sp>
      <p:pic>
        <p:nvPicPr>
          <p:cNvPr id="3" name="pasted-image.tif"/>
          <p:cNvPicPr/>
          <p:nvPr/>
        </p:nvPicPr>
        <p:blipFill>
          <a:blip r:embed="rId2">
            <a:extLst/>
          </a:blip>
          <a:stretch>
            <a:fillRect/>
          </a:stretch>
        </p:blipFill>
        <p:spPr>
          <a:xfrm>
            <a:off x="0" y="-4947"/>
            <a:ext cx="9296400" cy="2006970"/>
          </a:xfrm>
          <a:prstGeom prst="rect">
            <a:avLst/>
          </a:prstGeom>
          <a:ln w="12700">
            <a:miter lim="400000"/>
          </a:ln>
        </p:spPr>
      </p:pic>
      <p:sp>
        <p:nvSpPr>
          <p:cNvPr id="4" name="Shape 318"/>
          <p:cNvSpPr/>
          <p:nvPr/>
        </p:nvSpPr>
        <p:spPr>
          <a:xfrm>
            <a:off x="0" y="238835"/>
            <a:ext cx="8636621" cy="151940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ctr" defTabSz="502920"/>
            <a:r>
              <a:rPr sz="2145" dirty="0">
                <a:solidFill>
                  <a:srgbClr val="FFFFFF"/>
                </a:solidFill>
              </a:rPr>
              <a:t/>
            </a:r>
            <a:br>
              <a:rPr sz="2145" dirty="0">
                <a:solidFill>
                  <a:srgbClr val="FFFFFF"/>
                </a:solidFill>
              </a:rPr>
            </a:br>
            <a:r>
              <a:rPr sz="3520" b="1" dirty="0">
                <a:solidFill>
                  <a:srgbClr val="FFFFFF"/>
                </a:solidFill>
              </a:rPr>
              <a:t>The White House Neuroscience Initiative </a:t>
            </a:r>
            <a:br>
              <a:rPr sz="3520" b="1" dirty="0">
                <a:solidFill>
                  <a:srgbClr val="FFFFFF"/>
                </a:solidFill>
              </a:rPr>
            </a:br>
            <a:r>
              <a:rPr sz="3520" b="1" dirty="0">
                <a:solidFill>
                  <a:srgbClr val="FFFB00"/>
                </a:solidFill>
              </a:rPr>
              <a:t>Ethical, Legal, and Societal Impacts</a:t>
            </a:r>
          </a:p>
        </p:txBody>
      </p:sp>
    </p:spTree>
    <p:extLst>
      <p:ext uri="{BB962C8B-B14F-4D97-AF65-F5344CB8AC3E}">
        <p14:creationId xmlns:p14="http://schemas.microsoft.com/office/powerpoint/2010/main" val="359929872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2">
            <a:extLst/>
          </a:blip>
          <a:stretch>
            <a:fillRect/>
          </a:stretch>
        </p:blipFill>
        <p:spPr>
          <a:xfrm>
            <a:off x="0" y="-6951"/>
            <a:ext cx="9296400" cy="1131502"/>
          </a:xfrm>
          <a:prstGeom prst="rect">
            <a:avLst/>
          </a:prstGeom>
          <a:ln w="12700">
            <a:miter lim="400000"/>
          </a:ln>
        </p:spPr>
      </p:pic>
      <p:pic>
        <p:nvPicPr>
          <p:cNvPr id="3" name="pasted-image.png"/>
          <p:cNvPicPr/>
          <p:nvPr/>
        </p:nvPicPr>
        <p:blipFill>
          <a:blip r:embed="rId3">
            <a:extLst/>
          </a:blip>
          <a:stretch>
            <a:fillRect/>
          </a:stretch>
        </p:blipFill>
        <p:spPr>
          <a:xfrm>
            <a:off x="260350" y="1320800"/>
            <a:ext cx="3111500" cy="4673600"/>
          </a:xfrm>
          <a:prstGeom prst="rect">
            <a:avLst/>
          </a:prstGeom>
          <a:ln w="12700">
            <a:miter lim="400000"/>
          </a:ln>
        </p:spPr>
      </p:pic>
      <p:sp>
        <p:nvSpPr>
          <p:cNvPr id="4" name="Shape 321"/>
          <p:cNvSpPr txBox="1">
            <a:spLocks/>
          </p:cNvSpPr>
          <p:nvPr/>
        </p:nvSpPr>
        <p:spPr>
          <a:xfrm>
            <a:off x="3898007" y="1338943"/>
            <a:ext cx="4877693" cy="5418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576072">
              <a:lnSpc>
                <a:spcPct val="80000"/>
              </a:lnSpc>
              <a:spcBef>
                <a:spcPts val="400"/>
              </a:spcBef>
              <a:buFont typeface="Arial"/>
              <a:buNone/>
              <a:defRPr sz="1800"/>
            </a:pPr>
            <a:r>
              <a:rPr lang="en-US" sz="1827" dirty="0" smtClean="0">
                <a:solidFill>
                  <a:srgbClr val="000000"/>
                </a:solidFill>
              </a:rPr>
              <a:t>The President asked the Bioethics Commission to "identify proactively a set of core ethical standards – both to guide neuroscience research and to address some of the ethical dilemmas that may be raised by the application of neuroscience research findings."  This volume is the first of a two-part response to the President’s request and focuses on the integration of ethics into neuroscience research across the life of a research endeavor. </a:t>
            </a:r>
          </a:p>
          <a:p>
            <a:pPr marL="0" indent="0" defTabSz="576072">
              <a:lnSpc>
                <a:spcPct val="80000"/>
              </a:lnSpc>
              <a:spcBef>
                <a:spcPts val="400"/>
              </a:spcBef>
              <a:buFont typeface="Arial"/>
              <a:buNone/>
              <a:defRPr sz="1800"/>
            </a:pPr>
            <a:endParaRPr lang="en-US" sz="1827" dirty="0" smtClean="0">
              <a:solidFill>
                <a:srgbClr val="000000"/>
              </a:solidFill>
            </a:endParaRPr>
          </a:p>
          <a:p>
            <a:pPr marL="0" indent="0" defTabSz="576072">
              <a:lnSpc>
                <a:spcPct val="80000"/>
              </a:lnSpc>
              <a:spcBef>
                <a:spcPts val="400"/>
              </a:spcBef>
              <a:buFont typeface="Arial"/>
              <a:buNone/>
              <a:defRPr sz="1800"/>
            </a:pPr>
            <a:r>
              <a:rPr lang="en-US" sz="1827" dirty="0" smtClean="0">
                <a:solidFill>
                  <a:srgbClr val="000000"/>
                </a:solidFill>
              </a:rPr>
              <a:t>Integrating ethics explicitly and systematically into the relatively new field of contemporary neuroscience allows us to incorporate ethical insights into the scientific process and to consider societal implications of neuroscience research from the start.  Early ethics integration can prevent the need for corrective interventions resulting from ethical mishaps that erode public trust in science.  Everyone benefits when the emphasis is on integration, not intervention.  Ethics in science must not come to the fore for  the first time after something has gone wrong.</a:t>
            </a:r>
            <a:endParaRPr lang="en-US" sz="1827" dirty="0">
              <a:solidFill>
                <a:srgbClr val="000000"/>
              </a:solidFill>
            </a:endParaRPr>
          </a:p>
        </p:txBody>
      </p:sp>
    </p:spTree>
    <p:extLst>
      <p:ext uri="{BB962C8B-B14F-4D97-AF65-F5344CB8AC3E}">
        <p14:creationId xmlns:p14="http://schemas.microsoft.com/office/powerpoint/2010/main" val="124056303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tif"/>
          <p:cNvPicPr/>
          <p:nvPr/>
        </p:nvPicPr>
        <p:blipFill>
          <a:blip r:embed="rId2">
            <a:extLst/>
          </a:blip>
          <a:stretch>
            <a:fillRect/>
          </a:stretch>
        </p:blipFill>
        <p:spPr>
          <a:xfrm>
            <a:off x="0" y="-6951"/>
            <a:ext cx="9296400" cy="1131502"/>
          </a:xfrm>
          <a:prstGeom prst="rect">
            <a:avLst/>
          </a:prstGeom>
          <a:ln w="12700">
            <a:miter lim="400000"/>
          </a:ln>
        </p:spPr>
      </p:pic>
      <p:pic>
        <p:nvPicPr>
          <p:cNvPr id="6" name="pasted-image.png"/>
          <p:cNvPicPr/>
          <p:nvPr/>
        </p:nvPicPr>
        <p:blipFill>
          <a:blip r:embed="rId3">
            <a:extLst/>
          </a:blip>
          <a:stretch>
            <a:fillRect/>
          </a:stretch>
        </p:blipFill>
        <p:spPr>
          <a:xfrm>
            <a:off x="330200" y="1333500"/>
            <a:ext cx="3111500" cy="4667250"/>
          </a:xfrm>
          <a:prstGeom prst="rect">
            <a:avLst/>
          </a:prstGeom>
          <a:ln w="12700">
            <a:miter lim="400000"/>
          </a:ln>
        </p:spPr>
      </p:pic>
      <p:sp>
        <p:nvSpPr>
          <p:cNvPr id="8" name="Shape 326"/>
          <p:cNvSpPr txBox="1">
            <a:spLocks/>
          </p:cNvSpPr>
          <p:nvPr/>
        </p:nvSpPr>
        <p:spPr>
          <a:xfrm>
            <a:off x="3898007" y="1358900"/>
            <a:ext cx="4877693" cy="541883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31520">
              <a:lnSpc>
                <a:spcPct val="80000"/>
              </a:lnSpc>
              <a:spcBef>
                <a:spcPts val="500"/>
              </a:spcBef>
              <a:buFont typeface="Arial"/>
              <a:buNone/>
              <a:defRPr sz="1800"/>
            </a:pPr>
            <a:r>
              <a:rPr lang="en-US" sz="2320" dirty="0" smtClean="0">
                <a:solidFill>
                  <a:srgbClr val="000000"/>
                </a:solidFill>
              </a:rPr>
              <a:t>In this report, the Bioethics Commission broadly focused its analysis on three particularly controversial topics that illustrate the ethical tensions and societal implications of advancing neuroscience and technology: cognitive enhancement, consent capacity, and neuroscience and the legal system. </a:t>
            </a:r>
          </a:p>
          <a:p>
            <a:pPr marL="0" indent="0" defTabSz="731520">
              <a:lnSpc>
                <a:spcPct val="80000"/>
              </a:lnSpc>
              <a:spcBef>
                <a:spcPts val="500"/>
              </a:spcBef>
              <a:buFont typeface="Arial"/>
              <a:buNone/>
              <a:defRPr sz="1800"/>
            </a:pPr>
            <a:endParaRPr lang="en-US" sz="2320" dirty="0" smtClean="0">
              <a:solidFill>
                <a:srgbClr val="000000"/>
              </a:solidFill>
            </a:endParaRPr>
          </a:p>
          <a:p>
            <a:pPr marL="0" indent="0" defTabSz="731520">
              <a:lnSpc>
                <a:spcPct val="80000"/>
              </a:lnSpc>
              <a:spcBef>
                <a:spcPts val="500"/>
              </a:spcBef>
              <a:buFont typeface="Arial"/>
              <a:buNone/>
              <a:defRPr sz="1800"/>
            </a:pPr>
            <a:r>
              <a:rPr lang="en-US" sz="2320" dirty="0" smtClean="0">
                <a:solidFill>
                  <a:srgbClr val="000000"/>
                </a:solidFill>
              </a:rPr>
              <a:t>Vol. 2 seeks to clarify the scientific landscape, identify common ground, and recommend ethical paths forward. Cautioning against hyperbole and misinformation when discussing the promise of neuroscience, the report offers 14 recommendations to help clear a path to productive discourse.</a:t>
            </a:r>
            <a:endParaRPr lang="en-US" sz="2320" dirty="0">
              <a:solidFill>
                <a:srgbClr val="000000"/>
              </a:solidFill>
            </a:endParaRPr>
          </a:p>
        </p:txBody>
      </p:sp>
    </p:spTree>
    <p:extLst>
      <p:ext uri="{BB962C8B-B14F-4D97-AF65-F5344CB8AC3E}">
        <p14:creationId xmlns:p14="http://schemas.microsoft.com/office/powerpoint/2010/main" val="220378998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p:cNvPicPr/>
          <p:nvPr/>
        </p:nvPicPr>
        <p:blipFill>
          <a:blip r:embed="rId2">
            <a:extLst/>
          </a:blip>
          <a:stretch>
            <a:fillRect/>
          </a:stretch>
        </p:blipFill>
        <p:spPr>
          <a:xfrm>
            <a:off x="119743" y="144580"/>
            <a:ext cx="940146" cy="940146"/>
          </a:xfrm>
          <a:prstGeom prst="rect">
            <a:avLst/>
          </a:prstGeom>
          <a:ln w="12700">
            <a:miter lim="400000"/>
          </a:ln>
        </p:spPr>
      </p:pic>
      <p:sp>
        <p:nvSpPr>
          <p:cNvPr id="3" name="Shape 296"/>
          <p:cNvSpPr>
            <a:spLocks noGrp="1"/>
          </p:cNvSpPr>
          <p:nvPr>
            <p:ph type="title"/>
          </p:nvPr>
        </p:nvSpPr>
        <p:spPr>
          <a:xfrm>
            <a:off x="1432951" y="274638"/>
            <a:ext cx="6805613" cy="978248"/>
          </a:xfrm>
          <a:prstGeom prst="rect">
            <a:avLst/>
          </a:prstGeom>
        </p:spPr>
        <p:txBody>
          <a:bodyPr lIns="0" tIns="0" rIns="0" bIns="0"/>
          <a:lstStyle>
            <a:lvl1pPr>
              <a:defRPr sz="3900" b="1">
                <a:solidFill>
                  <a:srgbClr val="FFFFFF"/>
                </a:solidFill>
              </a:defRPr>
            </a:lvl1pPr>
          </a:lstStyle>
          <a:p>
            <a:pPr lvl="0">
              <a:defRPr sz="1800" b="0">
                <a:solidFill>
                  <a:srgbClr val="000000"/>
                </a:solidFill>
              </a:defRPr>
            </a:pPr>
            <a:r>
              <a:rPr lang="en-US" sz="3900" b="1" dirty="0" smtClean="0">
                <a:solidFill>
                  <a:srgbClr val="000000"/>
                </a:solidFill>
              </a:rPr>
              <a:t>National Brain Observatory</a:t>
            </a:r>
            <a:endParaRPr sz="3900" b="1" dirty="0">
              <a:solidFill>
                <a:srgbClr val="000000"/>
              </a:solidFill>
            </a:endParaRPr>
          </a:p>
        </p:txBody>
      </p:sp>
      <p:sp>
        <p:nvSpPr>
          <p:cNvPr id="4" name="Shape 288"/>
          <p:cNvSpPr txBox="1">
            <a:spLocks/>
          </p:cNvSpPr>
          <p:nvPr/>
        </p:nvSpPr>
        <p:spPr>
          <a:xfrm>
            <a:off x="419100" y="1469280"/>
            <a:ext cx="8458200" cy="5470676"/>
          </a:xfrm>
          <a:prstGeom prst="rect">
            <a:avLst/>
          </a:prstGeom>
        </p:spPr>
        <p:txBody>
          <a:bodyPr vert="horz" lIns="0" tIns="0" rIns="0" bIns="0" rtlCol="0">
            <a:normAutofit lnSpcReduction="1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58951">
              <a:spcBef>
                <a:spcPts val="300"/>
              </a:spcBef>
              <a:buFont typeface="Arial"/>
              <a:buNone/>
              <a:defRPr sz="1800"/>
            </a:pPr>
            <a:r>
              <a:rPr lang="en-US" sz="2000" b="1" dirty="0" smtClean="0">
                <a:solidFill>
                  <a:srgbClr val="000000"/>
                </a:solidFill>
              </a:rPr>
              <a:t>White House OSTP BRAIN Initiative FY 2016 Fact Sheet, Feb. 2015 and NSF budget</a:t>
            </a:r>
            <a:r>
              <a:rPr lang="en-US" sz="2000" dirty="0" smtClean="0">
                <a:solidFill>
                  <a:srgbClr val="000000"/>
                </a:solidFill>
              </a:rPr>
              <a:t>: In FY16, NSF will begin to discuss and coordinate plans for the potential creation of a National Brain Observatory with other agencies and the National Laboratory Network, as specified in the explanatory statement that accompanied the Consolidated and Further Continuing Appropriations Act of 2015 (Public Law 113-225; Dec. 16, 2014).</a:t>
            </a:r>
          </a:p>
          <a:p>
            <a:pPr marL="0" indent="0" defTabSz="758951">
              <a:spcBef>
                <a:spcPts val="300"/>
              </a:spcBef>
              <a:buFont typeface="Arial"/>
              <a:buNone/>
              <a:defRPr sz="1800"/>
            </a:pPr>
            <a:endParaRPr lang="en-US" sz="2000" dirty="0" smtClean="0">
              <a:solidFill>
                <a:srgbClr val="000000"/>
              </a:solidFill>
            </a:endParaRPr>
          </a:p>
          <a:p>
            <a:pPr marL="0" indent="0" defTabSz="758951">
              <a:spcBef>
                <a:spcPts val="300"/>
              </a:spcBef>
              <a:buFont typeface="Arial"/>
              <a:buNone/>
              <a:defRPr sz="1800"/>
            </a:pPr>
            <a:r>
              <a:rPr lang="en-US" sz="2000" b="1" dirty="0" smtClean="0">
                <a:solidFill>
                  <a:srgbClr val="000000"/>
                </a:solidFill>
              </a:rPr>
              <a:t>NSF Workshop on the Feasibility of a National Brain Observatory, 16 Oct. 2015</a:t>
            </a:r>
            <a:r>
              <a:rPr lang="en-US" sz="2000" dirty="0" smtClean="0">
                <a:solidFill>
                  <a:srgbClr val="000000"/>
                </a:solidFill>
              </a:rPr>
              <a:t>: The long-lasting success of the BRAIN initiative will depend on widespread access to the technological advancements, computational tools, and data-sets created by the initiative. However, there are no existing mechanisms for providing national access to the increasingly technologically and computationally oriented investigations of the brain. The goal of the meeting is to identify key problem areas in neuroscience where technologies found at national labs can be used for the BRAIN initiative and develop a pipeline for future conversations and collaborations between scientists from the National Laboratories and the larger neuroscience community.</a:t>
            </a:r>
          </a:p>
          <a:p>
            <a:pPr marL="0" indent="0" defTabSz="758951">
              <a:spcBef>
                <a:spcPts val="300"/>
              </a:spcBef>
              <a:buFont typeface="Arial"/>
              <a:buNone/>
              <a:defRPr sz="1800"/>
            </a:pPr>
            <a:r>
              <a:rPr lang="en-US" sz="1660" dirty="0" smtClean="0">
                <a:solidFill>
                  <a:srgbClr val="000000"/>
                </a:solidFill>
              </a:rPr>
              <a:t> </a:t>
            </a:r>
            <a:endParaRPr lang="en-US" sz="1660" dirty="0">
              <a:solidFill>
                <a:srgbClr val="000000"/>
              </a:solidFill>
            </a:endParaRPr>
          </a:p>
        </p:txBody>
      </p:sp>
    </p:spTree>
    <p:extLst>
      <p:ext uri="{BB962C8B-B14F-4D97-AF65-F5344CB8AC3E}">
        <p14:creationId xmlns:p14="http://schemas.microsoft.com/office/powerpoint/2010/main" val="124694516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p:cNvPicPr/>
          <p:nvPr/>
        </p:nvPicPr>
        <p:blipFill>
          <a:blip r:embed="rId2">
            <a:extLst/>
          </a:blip>
          <a:stretch>
            <a:fillRect/>
          </a:stretch>
        </p:blipFill>
        <p:spPr>
          <a:xfrm>
            <a:off x="119743" y="144580"/>
            <a:ext cx="940146" cy="940146"/>
          </a:xfrm>
          <a:prstGeom prst="rect">
            <a:avLst/>
          </a:prstGeom>
          <a:ln w="12700">
            <a:miter lim="400000"/>
          </a:ln>
        </p:spPr>
      </p:pic>
      <p:sp>
        <p:nvSpPr>
          <p:cNvPr id="3" name="Shape 296"/>
          <p:cNvSpPr>
            <a:spLocks noGrp="1"/>
          </p:cNvSpPr>
          <p:nvPr>
            <p:ph type="title"/>
          </p:nvPr>
        </p:nvSpPr>
        <p:spPr>
          <a:xfrm>
            <a:off x="1432951" y="274638"/>
            <a:ext cx="6805613" cy="978248"/>
          </a:xfrm>
          <a:prstGeom prst="rect">
            <a:avLst/>
          </a:prstGeom>
        </p:spPr>
        <p:txBody>
          <a:bodyPr lIns="0" tIns="0" rIns="0" bIns="0"/>
          <a:lstStyle>
            <a:lvl1pPr>
              <a:defRPr sz="3900" b="1">
                <a:solidFill>
                  <a:srgbClr val="FFFFFF"/>
                </a:solidFill>
              </a:defRPr>
            </a:lvl1pPr>
          </a:lstStyle>
          <a:p>
            <a:pPr lvl="0">
              <a:defRPr sz="1800" b="0">
                <a:solidFill>
                  <a:srgbClr val="000000"/>
                </a:solidFill>
              </a:defRPr>
            </a:pPr>
            <a:r>
              <a:rPr lang="en-US" sz="3900" b="1" dirty="0" smtClean="0">
                <a:solidFill>
                  <a:srgbClr val="000000"/>
                </a:solidFill>
              </a:rPr>
              <a:t>National Brain Observatory</a:t>
            </a:r>
            <a:endParaRPr sz="3900" b="1" dirty="0">
              <a:solidFill>
                <a:srgbClr val="000000"/>
              </a:solidFill>
            </a:endParaRPr>
          </a:p>
        </p:txBody>
      </p:sp>
      <p:sp>
        <p:nvSpPr>
          <p:cNvPr id="5" name="TextBox 4"/>
          <p:cNvSpPr txBox="1"/>
          <p:nvPr/>
        </p:nvSpPr>
        <p:spPr>
          <a:xfrm>
            <a:off x="3272971" y="3744686"/>
            <a:ext cx="184666" cy="369332"/>
          </a:xfrm>
          <a:prstGeom prst="rect">
            <a:avLst/>
          </a:prstGeom>
          <a:noFill/>
        </p:spPr>
        <p:txBody>
          <a:bodyPr wrap="none" rtlCol="0">
            <a:spAutoFit/>
          </a:bodyPr>
          <a:lstStyle/>
          <a:p>
            <a:endParaRPr lang="en-US" dirty="0"/>
          </a:p>
        </p:txBody>
      </p:sp>
      <p:sp>
        <p:nvSpPr>
          <p:cNvPr id="6" name="Shape 288"/>
          <p:cNvSpPr txBox="1">
            <a:spLocks/>
          </p:cNvSpPr>
          <p:nvPr/>
        </p:nvSpPr>
        <p:spPr>
          <a:xfrm>
            <a:off x="419100" y="1469280"/>
            <a:ext cx="8458200" cy="5470676"/>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58951">
              <a:spcBef>
                <a:spcPts val="300"/>
              </a:spcBef>
              <a:buFont typeface="Arial"/>
              <a:buNone/>
              <a:defRPr sz="1800"/>
            </a:pPr>
            <a:r>
              <a:rPr lang="en-US" sz="1660" b="1" dirty="0" err="1" smtClean="0">
                <a:solidFill>
                  <a:srgbClr val="000000"/>
                </a:solidFill>
              </a:rPr>
              <a:t>Kavli</a:t>
            </a:r>
            <a:r>
              <a:rPr lang="en-US" sz="1660" b="1" dirty="0" smtClean="0">
                <a:solidFill>
                  <a:srgbClr val="000000"/>
                </a:solidFill>
              </a:rPr>
              <a:t> 6 call for “A National Network of </a:t>
            </a:r>
            <a:r>
              <a:rPr lang="en-US" sz="1660" b="1" dirty="0" err="1" smtClean="0">
                <a:solidFill>
                  <a:srgbClr val="000000"/>
                </a:solidFill>
              </a:rPr>
              <a:t>Neurotechnology</a:t>
            </a:r>
            <a:r>
              <a:rPr lang="en-US" sz="1660" b="1" dirty="0" smtClean="0">
                <a:solidFill>
                  <a:srgbClr val="000000"/>
                </a:solidFill>
              </a:rPr>
              <a:t> Centers for the BRAIN Initiative”: </a:t>
            </a:r>
          </a:p>
          <a:p>
            <a:pPr marL="0" indent="0" defTabSz="758951">
              <a:spcBef>
                <a:spcPts val="300"/>
              </a:spcBef>
              <a:buFont typeface="Arial"/>
              <a:buNone/>
              <a:defRPr sz="1800"/>
            </a:pPr>
            <a:r>
              <a:rPr lang="en-US" sz="1660" dirty="0" smtClean="0">
                <a:solidFill>
                  <a:srgbClr val="000000"/>
                </a:solidFill>
              </a:rPr>
              <a:t>A. Paul </a:t>
            </a:r>
            <a:r>
              <a:rPr lang="en-US" sz="1660" dirty="0" err="1" smtClean="0">
                <a:solidFill>
                  <a:srgbClr val="000000"/>
                </a:solidFill>
              </a:rPr>
              <a:t>Alivisatos</a:t>
            </a:r>
            <a:r>
              <a:rPr lang="en-US" sz="1660" dirty="0" smtClean="0">
                <a:solidFill>
                  <a:srgbClr val="000000"/>
                </a:solidFill>
              </a:rPr>
              <a:t>, </a:t>
            </a:r>
            <a:r>
              <a:rPr lang="en-US" sz="1660" dirty="0" err="1" smtClean="0">
                <a:solidFill>
                  <a:srgbClr val="000000"/>
                </a:solidFill>
              </a:rPr>
              <a:t>Miyoung</a:t>
            </a:r>
            <a:r>
              <a:rPr lang="en-US" sz="1660" dirty="0" smtClean="0">
                <a:solidFill>
                  <a:srgbClr val="000000"/>
                </a:solidFill>
              </a:rPr>
              <a:t> Chun, George M. Church, Ralph J. Greenspan, Michael L. </a:t>
            </a:r>
            <a:r>
              <a:rPr lang="en-US" sz="1660" dirty="0" err="1" smtClean="0">
                <a:solidFill>
                  <a:srgbClr val="000000"/>
                </a:solidFill>
              </a:rPr>
              <a:t>Roukes</a:t>
            </a:r>
            <a:r>
              <a:rPr lang="en-US" sz="1660" dirty="0" smtClean="0">
                <a:solidFill>
                  <a:srgbClr val="000000"/>
                </a:solidFill>
              </a:rPr>
              <a:t>, and Rafael </a:t>
            </a:r>
            <a:r>
              <a:rPr lang="en-US" sz="1660" dirty="0" err="1" smtClean="0">
                <a:solidFill>
                  <a:srgbClr val="000000"/>
                </a:solidFill>
              </a:rPr>
              <a:t>Yuste</a:t>
            </a:r>
            <a:r>
              <a:rPr lang="en-US" sz="1660" dirty="0" smtClean="0">
                <a:solidFill>
                  <a:srgbClr val="000000"/>
                </a:solidFill>
              </a:rPr>
              <a:t>. </a:t>
            </a:r>
            <a:r>
              <a:rPr lang="en-US" sz="1660" i="1" dirty="0" smtClean="0">
                <a:solidFill>
                  <a:srgbClr val="000000"/>
                </a:solidFill>
              </a:rPr>
              <a:t>Neuron</a:t>
            </a:r>
            <a:r>
              <a:rPr lang="en-US" sz="1660" dirty="0" smtClean="0">
                <a:solidFill>
                  <a:srgbClr val="000000"/>
                </a:solidFill>
              </a:rPr>
              <a:t>, 88, #3, 4 Nov 2015, 445-448.</a:t>
            </a:r>
          </a:p>
          <a:p>
            <a:pPr marL="0" indent="0" defTabSz="758951">
              <a:spcBef>
                <a:spcPts val="300"/>
              </a:spcBef>
              <a:buFont typeface="Arial"/>
              <a:buNone/>
              <a:defRPr sz="1800"/>
            </a:pPr>
            <a:endParaRPr lang="en-US" sz="1660" dirty="0" smtClean="0">
              <a:solidFill>
                <a:srgbClr val="000000"/>
              </a:solidFill>
            </a:endParaRPr>
          </a:p>
          <a:p>
            <a:pPr marL="0" indent="0" defTabSz="758951">
              <a:spcBef>
                <a:spcPts val="300"/>
              </a:spcBef>
              <a:buFont typeface="Arial"/>
              <a:buNone/>
              <a:defRPr sz="1800"/>
            </a:pPr>
            <a:r>
              <a:rPr lang="en-US" sz="1660" dirty="0" smtClean="0">
                <a:solidFill>
                  <a:srgbClr val="000000"/>
                </a:solidFill>
              </a:rPr>
              <a:t>"We strongly believe that a coordinated national network of </a:t>
            </a:r>
            <a:r>
              <a:rPr lang="en-US" sz="1660" dirty="0" err="1" smtClean="0">
                <a:solidFill>
                  <a:srgbClr val="000000"/>
                </a:solidFill>
              </a:rPr>
              <a:t>neurotechnology</a:t>
            </a:r>
            <a:r>
              <a:rPr lang="en-US" sz="1660" dirty="0" smtClean="0">
                <a:solidFill>
                  <a:srgbClr val="000000"/>
                </a:solidFill>
              </a:rPr>
              <a:t> centers can play a vital role, both primary and catalytic, in enhancing neuroscience in general, and the progress of the BRAIN Initiative in particular. To support this, we outline four primary areas of the BRAIN Initiative that are crucially dependent on significant technology developments—ones that could profit critically from a center-based framework :”</a:t>
            </a:r>
          </a:p>
          <a:p>
            <a:pPr marL="0" indent="0" defTabSz="758951">
              <a:spcBef>
                <a:spcPts val="300"/>
              </a:spcBef>
              <a:buFont typeface="Arial"/>
              <a:buNone/>
              <a:defRPr sz="1800"/>
            </a:pPr>
            <a:endParaRPr lang="en-US" sz="1660" dirty="0" smtClean="0">
              <a:solidFill>
                <a:srgbClr val="000000"/>
              </a:solidFill>
            </a:endParaRPr>
          </a:p>
          <a:p>
            <a:pPr defTabSz="758951">
              <a:spcBef>
                <a:spcPts val="300"/>
              </a:spcBef>
              <a:buFont typeface="Arial"/>
              <a:buAutoNum type="arabicPeriod"/>
              <a:defRPr sz="1800"/>
            </a:pPr>
            <a:r>
              <a:rPr lang="en-US" sz="1660" dirty="0" err="1" smtClean="0">
                <a:solidFill>
                  <a:srgbClr val="000000"/>
                </a:solidFill>
              </a:rPr>
              <a:t>Connectomics</a:t>
            </a:r>
            <a:r>
              <a:rPr lang="en-US" sz="1660" dirty="0" smtClean="0">
                <a:solidFill>
                  <a:srgbClr val="000000"/>
                </a:solidFill>
              </a:rPr>
              <a:t>: systematic structural reconstruction of neural circuits</a:t>
            </a:r>
          </a:p>
          <a:p>
            <a:pPr marL="0" indent="0" defTabSz="758951">
              <a:spcBef>
                <a:spcPts val="300"/>
              </a:spcBef>
              <a:buFont typeface="Arial"/>
              <a:buNone/>
              <a:defRPr sz="1800"/>
            </a:pPr>
            <a:endParaRPr lang="en-US" sz="1660" dirty="0" smtClean="0">
              <a:solidFill>
                <a:srgbClr val="000000"/>
              </a:solidFill>
            </a:endParaRPr>
          </a:p>
          <a:p>
            <a:pPr defTabSz="758951">
              <a:spcBef>
                <a:spcPts val="300"/>
              </a:spcBef>
              <a:buFont typeface="Arial"/>
              <a:buAutoNum type="arabicPeriod"/>
              <a:defRPr sz="1800"/>
            </a:pPr>
            <a:r>
              <a:rPr lang="en-US" sz="1660" dirty="0" smtClean="0">
                <a:solidFill>
                  <a:srgbClr val="000000"/>
                </a:solidFill>
              </a:rPr>
              <a:t>Implantable electrical or photonic neural </a:t>
            </a:r>
            <a:r>
              <a:rPr lang="en-US" sz="1660" dirty="0" err="1" smtClean="0">
                <a:solidFill>
                  <a:srgbClr val="000000"/>
                </a:solidFill>
              </a:rPr>
              <a:t>nanoprobe</a:t>
            </a:r>
            <a:r>
              <a:rPr lang="en-US" sz="1660" dirty="0" smtClean="0">
                <a:solidFill>
                  <a:srgbClr val="000000"/>
                </a:solidFill>
              </a:rPr>
              <a:t> systems </a:t>
            </a:r>
          </a:p>
          <a:p>
            <a:pPr marL="0" indent="0" defTabSz="758951">
              <a:spcBef>
                <a:spcPts val="300"/>
              </a:spcBef>
              <a:buFont typeface="Arial"/>
              <a:buNone/>
              <a:defRPr sz="1800"/>
            </a:pPr>
            <a:endParaRPr lang="en-US" sz="1660" dirty="0" smtClean="0">
              <a:solidFill>
                <a:srgbClr val="000000"/>
              </a:solidFill>
            </a:endParaRPr>
          </a:p>
          <a:p>
            <a:pPr defTabSz="758951">
              <a:spcBef>
                <a:spcPts val="300"/>
              </a:spcBef>
              <a:buFont typeface="Arial"/>
              <a:buAutoNum type="arabicPeriod"/>
              <a:defRPr sz="1800"/>
            </a:pPr>
            <a:r>
              <a:rPr lang="en-US" sz="1660" dirty="0" smtClean="0">
                <a:solidFill>
                  <a:srgbClr val="000000"/>
                </a:solidFill>
              </a:rPr>
              <a:t>State-of-the-art optical and magnetic resonance imaging technologies</a:t>
            </a:r>
          </a:p>
          <a:p>
            <a:pPr marL="0" indent="0" defTabSz="758951">
              <a:spcBef>
                <a:spcPts val="300"/>
              </a:spcBef>
              <a:buFont typeface="Arial"/>
              <a:buNone/>
              <a:defRPr sz="1800"/>
            </a:pPr>
            <a:endParaRPr lang="en-US" sz="1660" dirty="0" smtClean="0">
              <a:solidFill>
                <a:srgbClr val="000000"/>
              </a:solidFill>
            </a:endParaRPr>
          </a:p>
          <a:p>
            <a:pPr defTabSz="758951">
              <a:spcBef>
                <a:spcPts val="300"/>
              </a:spcBef>
              <a:buFont typeface="Arial"/>
              <a:buAutoNum type="arabicPeriod"/>
              <a:defRPr sz="1800"/>
            </a:pPr>
            <a:r>
              <a:rPr lang="en-US" sz="1660" dirty="0" smtClean="0">
                <a:solidFill>
                  <a:srgbClr val="000000"/>
                </a:solidFill>
              </a:rPr>
              <a:t>Advanced storage and computational data mining</a:t>
            </a:r>
          </a:p>
          <a:p>
            <a:pPr marL="0" indent="0" defTabSz="758951">
              <a:spcBef>
                <a:spcPts val="300"/>
              </a:spcBef>
              <a:buFont typeface="Arial"/>
              <a:buNone/>
              <a:defRPr sz="1800"/>
            </a:pPr>
            <a:endParaRPr lang="en-US" sz="1660" dirty="0">
              <a:solidFill>
                <a:srgbClr val="FFFFFF"/>
              </a:solidFill>
            </a:endParaRPr>
          </a:p>
        </p:txBody>
      </p:sp>
    </p:spTree>
    <p:extLst>
      <p:ext uri="{BB962C8B-B14F-4D97-AF65-F5344CB8AC3E}">
        <p14:creationId xmlns:p14="http://schemas.microsoft.com/office/powerpoint/2010/main" val="85029661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68500" y="0"/>
            <a:ext cx="5198102" cy="6858000"/>
          </a:xfrm>
          <a:prstGeom prst="rect">
            <a:avLst/>
          </a:prstGeom>
        </p:spPr>
      </p:pic>
    </p:spTree>
    <p:extLst>
      <p:ext uri="{BB962C8B-B14F-4D97-AF65-F5344CB8AC3E}">
        <p14:creationId xmlns:p14="http://schemas.microsoft.com/office/powerpoint/2010/main" val="92906957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93750" y="59086"/>
            <a:ext cx="7747000" cy="2387600"/>
          </a:xfrm>
          <a:prstGeom prst="rect">
            <a:avLst/>
          </a:prstGeom>
        </p:spPr>
      </p:pic>
      <p:sp>
        <p:nvSpPr>
          <p:cNvPr id="3" name="Shape 296"/>
          <p:cNvSpPr>
            <a:spLocks noGrp="1"/>
          </p:cNvSpPr>
          <p:nvPr>
            <p:ph type="title"/>
          </p:nvPr>
        </p:nvSpPr>
        <p:spPr>
          <a:xfrm>
            <a:off x="1264444" y="720549"/>
            <a:ext cx="6805613" cy="605895"/>
          </a:xfrm>
          <a:prstGeom prst="rect">
            <a:avLst/>
          </a:prstGeom>
        </p:spPr>
        <p:txBody>
          <a:bodyPr lIns="0" tIns="0" rIns="0" bIns="0">
            <a:normAutofit/>
          </a:bodyPr>
          <a:lstStyle>
            <a:lvl1pPr>
              <a:defRPr sz="3900" b="1">
                <a:solidFill>
                  <a:srgbClr val="FFFFFF"/>
                </a:solidFill>
              </a:defRPr>
            </a:lvl1pPr>
          </a:lstStyle>
          <a:p>
            <a:pPr lvl="0">
              <a:defRPr sz="1800" b="0">
                <a:solidFill>
                  <a:srgbClr val="000000"/>
                </a:solidFill>
              </a:defRPr>
            </a:pPr>
            <a:r>
              <a:rPr lang="en-US" sz="2400" b="1" dirty="0" smtClean="0">
                <a:solidFill>
                  <a:srgbClr val="000000"/>
                </a:solidFill>
              </a:rPr>
              <a:t>Coordinating Global Brain Projects</a:t>
            </a:r>
            <a:endParaRPr sz="2400" b="1" dirty="0">
              <a:solidFill>
                <a:srgbClr val="000000"/>
              </a:solidFill>
            </a:endParaRPr>
          </a:p>
        </p:txBody>
      </p:sp>
      <p:sp>
        <p:nvSpPr>
          <p:cNvPr id="5" name="TextBox 4"/>
          <p:cNvSpPr txBox="1"/>
          <p:nvPr/>
        </p:nvSpPr>
        <p:spPr>
          <a:xfrm>
            <a:off x="3272971" y="3744686"/>
            <a:ext cx="184666" cy="369332"/>
          </a:xfrm>
          <a:prstGeom prst="rect">
            <a:avLst/>
          </a:prstGeom>
          <a:noFill/>
        </p:spPr>
        <p:txBody>
          <a:bodyPr wrap="none" rtlCol="0">
            <a:spAutoFit/>
          </a:bodyPr>
          <a:lstStyle/>
          <a:p>
            <a:endParaRPr lang="en-US" dirty="0"/>
          </a:p>
        </p:txBody>
      </p:sp>
      <p:sp>
        <p:nvSpPr>
          <p:cNvPr id="6" name="Shape 288"/>
          <p:cNvSpPr txBox="1">
            <a:spLocks/>
          </p:cNvSpPr>
          <p:nvPr/>
        </p:nvSpPr>
        <p:spPr>
          <a:xfrm>
            <a:off x="479778" y="2446686"/>
            <a:ext cx="8374944" cy="4225715"/>
          </a:xfrm>
          <a:prstGeom prst="rect">
            <a:avLst/>
          </a:prstGeom>
        </p:spPr>
        <p:txBody>
          <a:bodyPr vert="horz" lIns="0" tIns="0" rIns="0" bIns="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58951">
              <a:spcBef>
                <a:spcPts val="300"/>
              </a:spcBef>
              <a:buNone/>
              <a:defRPr sz="1800"/>
            </a:pPr>
            <a:r>
              <a:rPr lang="en-US" sz="2000" i="1" dirty="0">
                <a:solidFill>
                  <a:srgbClr val="000000"/>
                </a:solidFill>
              </a:rPr>
              <a:t>P</a:t>
            </a:r>
            <a:r>
              <a:rPr lang="en-US" sz="2000" i="1" dirty="0" smtClean="0">
                <a:solidFill>
                  <a:srgbClr val="000000"/>
                </a:solidFill>
              </a:rPr>
              <a:t>romoting </a:t>
            </a:r>
            <a:r>
              <a:rPr lang="en-US" sz="2000" i="1" dirty="0">
                <a:solidFill>
                  <a:srgbClr val="000000"/>
                </a:solidFill>
              </a:rPr>
              <a:t>collaboration and cooperation in the emerging large-scale international </a:t>
            </a:r>
            <a:r>
              <a:rPr lang="en-US" sz="2000" i="1" dirty="0" smtClean="0">
                <a:solidFill>
                  <a:srgbClr val="000000"/>
                </a:solidFill>
              </a:rPr>
              <a:t>brain </a:t>
            </a:r>
            <a:r>
              <a:rPr lang="en-US" sz="2000" i="1" dirty="0">
                <a:solidFill>
                  <a:srgbClr val="000000"/>
                </a:solidFill>
              </a:rPr>
              <a:t>projects, as part of NSF support for the U.S. BRAIN Initiative</a:t>
            </a:r>
            <a:r>
              <a:rPr lang="en-US" sz="2000" i="1" dirty="0" smtClean="0">
                <a:solidFill>
                  <a:srgbClr val="000000"/>
                </a:solidFill>
              </a:rPr>
              <a:t>.</a:t>
            </a:r>
          </a:p>
          <a:p>
            <a:pPr marL="0" indent="0" defTabSz="758951">
              <a:spcBef>
                <a:spcPts val="300"/>
              </a:spcBef>
              <a:buNone/>
              <a:defRPr sz="1800"/>
            </a:pPr>
            <a:endParaRPr lang="en-US" sz="1200" dirty="0" smtClean="0">
              <a:solidFill>
                <a:srgbClr val="000000"/>
              </a:solidFill>
            </a:endParaRPr>
          </a:p>
          <a:p>
            <a:pPr marL="0" indent="0" defTabSz="758951">
              <a:spcBef>
                <a:spcPts val="300"/>
              </a:spcBef>
              <a:buNone/>
              <a:defRPr sz="1800"/>
            </a:pPr>
            <a:r>
              <a:rPr lang="en-US" sz="1800" b="1" dirty="0" smtClean="0">
                <a:solidFill>
                  <a:srgbClr val="000000"/>
                </a:solidFill>
              </a:rPr>
              <a:t>The National Brain Projects: Current and Future</a:t>
            </a:r>
          </a:p>
          <a:p>
            <a:pPr marL="0" indent="0" defTabSz="758951">
              <a:spcBef>
                <a:spcPts val="300"/>
              </a:spcBef>
              <a:buFont typeface="Arial"/>
              <a:buNone/>
              <a:defRPr sz="1800"/>
            </a:pPr>
            <a:r>
              <a:rPr lang="en-US" sz="1800" dirty="0" smtClean="0">
                <a:solidFill>
                  <a:srgbClr val="000000"/>
                </a:solidFill>
              </a:rPr>
              <a:t>The United States BRAIN Initiative</a:t>
            </a:r>
          </a:p>
          <a:p>
            <a:pPr marL="0" indent="0" defTabSz="758951">
              <a:spcBef>
                <a:spcPts val="300"/>
              </a:spcBef>
              <a:buFont typeface="Arial"/>
              <a:buNone/>
              <a:defRPr sz="1800"/>
            </a:pPr>
            <a:r>
              <a:rPr lang="en-US" sz="1800" dirty="0" smtClean="0">
                <a:solidFill>
                  <a:srgbClr val="000000"/>
                </a:solidFill>
              </a:rPr>
              <a:t>The European Union</a:t>
            </a:r>
          </a:p>
          <a:p>
            <a:pPr marL="0" indent="0" defTabSz="758951">
              <a:spcBef>
                <a:spcPts val="300"/>
              </a:spcBef>
              <a:buFont typeface="Arial"/>
              <a:buNone/>
              <a:defRPr sz="1800"/>
            </a:pPr>
            <a:r>
              <a:rPr lang="en-US" sz="1800" dirty="0" smtClean="0">
                <a:solidFill>
                  <a:srgbClr val="000000"/>
                </a:solidFill>
              </a:rPr>
              <a:t>The Human Brain Project</a:t>
            </a:r>
          </a:p>
          <a:p>
            <a:pPr marL="0" indent="0" defTabSz="758951">
              <a:spcBef>
                <a:spcPts val="300"/>
              </a:spcBef>
              <a:buFont typeface="Arial"/>
              <a:buNone/>
              <a:defRPr sz="1800"/>
            </a:pPr>
            <a:r>
              <a:rPr lang="en-US" sz="1800" dirty="0" smtClean="0">
                <a:solidFill>
                  <a:srgbClr val="000000"/>
                </a:solidFill>
              </a:rPr>
              <a:t>The Japan Project</a:t>
            </a:r>
          </a:p>
          <a:p>
            <a:pPr marL="0" indent="0" defTabSz="758951">
              <a:spcBef>
                <a:spcPts val="300"/>
              </a:spcBef>
              <a:buNone/>
              <a:defRPr sz="1800"/>
            </a:pPr>
            <a:r>
              <a:rPr lang="en-US" sz="1800" dirty="0" smtClean="0">
                <a:solidFill>
                  <a:srgbClr val="000000"/>
                </a:solidFill>
              </a:rPr>
              <a:t>Emerging projects in France, Germany, UK, Israel, Korea, China, Canada, and Australia</a:t>
            </a:r>
          </a:p>
          <a:p>
            <a:pPr marL="0" indent="0" defTabSz="758951">
              <a:spcBef>
                <a:spcPts val="300"/>
              </a:spcBef>
              <a:buFont typeface="Arial"/>
              <a:buNone/>
              <a:defRPr sz="1800"/>
            </a:pPr>
            <a:endParaRPr lang="en-US" sz="800" dirty="0" smtClean="0">
              <a:solidFill>
                <a:srgbClr val="000000"/>
              </a:solidFill>
            </a:endParaRPr>
          </a:p>
          <a:p>
            <a:pPr marL="0" indent="0" defTabSz="758951">
              <a:spcBef>
                <a:spcPts val="300"/>
              </a:spcBef>
              <a:buNone/>
              <a:defRPr sz="1800"/>
            </a:pPr>
            <a:r>
              <a:rPr lang="en-US" sz="1800" b="1" dirty="0" smtClean="0">
                <a:solidFill>
                  <a:srgbClr val="000000"/>
                </a:solidFill>
              </a:rPr>
              <a:t>Non-Government Partner Brain Projects</a:t>
            </a:r>
          </a:p>
          <a:p>
            <a:pPr marL="0" indent="0" defTabSz="758951">
              <a:spcBef>
                <a:spcPts val="300"/>
              </a:spcBef>
              <a:buNone/>
              <a:defRPr sz="1800"/>
            </a:pPr>
            <a:r>
              <a:rPr lang="en-US" sz="1800" dirty="0" smtClean="0">
                <a:solidFill>
                  <a:srgbClr val="000000"/>
                </a:solidFill>
              </a:rPr>
              <a:t>Allen </a:t>
            </a:r>
            <a:r>
              <a:rPr lang="en-US" sz="1800" dirty="0">
                <a:solidFill>
                  <a:srgbClr val="000000"/>
                </a:solidFill>
              </a:rPr>
              <a:t>Institute for Brain Science, Simons Foundation, Howard Hughes Medical Institute, The </a:t>
            </a:r>
            <a:r>
              <a:rPr lang="en-US" sz="1800" dirty="0" err="1">
                <a:solidFill>
                  <a:srgbClr val="000000"/>
                </a:solidFill>
              </a:rPr>
              <a:t>Kavli</a:t>
            </a:r>
            <a:r>
              <a:rPr lang="en-US" sz="1800" dirty="0">
                <a:solidFill>
                  <a:srgbClr val="000000"/>
                </a:solidFill>
              </a:rPr>
              <a:t> Foundation, </a:t>
            </a:r>
            <a:r>
              <a:rPr lang="en-US" sz="1800" dirty="0" err="1">
                <a:solidFill>
                  <a:srgbClr val="000000"/>
                </a:solidFill>
              </a:rPr>
              <a:t>Lundbeck</a:t>
            </a:r>
            <a:r>
              <a:rPr lang="en-US" sz="1800" dirty="0">
                <a:solidFill>
                  <a:srgbClr val="000000"/>
                </a:solidFill>
              </a:rPr>
              <a:t> Foundation, Brain Canada, Brain Behavior Research Foundation, Google, National Photonics Initiative, </a:t>
            </a:r>
            <a:r>
              <a:rPr lang="en-US" sz="1800" dirty="0" err="1">
                <a:solidFill>
                  <a:srgbClr val="000000"/>
                </a:solidFill>
              </a:rPr>
              <a:t>Inscopix</a:t>
            </a:r>
            <a:endParaRPr lang="en-US" sz="1800" dirty="0" smtClean="0">
              <a:solidFill>
                <a:srgbClr val="000000"/>
              </a:solidFill>
            </a:endParaRPr>
          </a:p>
          <a:p>
            <a:pPr marL="0" indent="0" defTabSz="758951">
              <a:spcBef>
                <a:spcPts val="300"/>
              </a:spcBef>
              <a:buFont typeface="Arial"/>
              <a:buNone/>
              <a:defRPr sz="1800"/>
            </a:pPr>
            <a:endParaRPr lang="en-US" sz="1660" dirty="0">
              <a:solidFill>
                <a:srgbClr val="FFFFFF"/>
              </a:solidFill>
            </a:endParaRPr>
          </a:p>
        </p:txBody>
      </p:sp>
      <p:sp>
        <p:nvSpPr>
          <p:cNvPr id="7" name="TextBox 6"/>
          <p:cNvSpPr txBox="1"/>
          <p:nvPr/>
        </p:nvSpPr>
        <p:spPr>
          <a:xfrm>
            <a:off x="7013221" y="154001"/>
            <a:ext cx="1700389" cy="369332"/>
          </a:xfrm>
          <a:prstGeom prst="rect">
            <a:avLst/>
          </a:prstGeom>
          <a:noFill/>
        </p:spPr>
        <p:txBody>
          <a:bodyPr wrap="square" rtlCol="0">
            <a:spAutoFit/>
          </a:bodyPr>
          <a:lstStyle/>
          <a:p>
            <a:r>
              <a:rPr lang="en-US" dirty="0" smtClean="0"/>
              <a:t>Sep. 19, 2016</a:t>
            </a:r>
            <a:endParaRPr lang="en-US" dirty="0"/>
          </a:p>
        </p:txBody>
      </p:sp>
    </p:spTree>
    <p:extLst>
      <p:ext uri="{BB962C8B-B14F-4D97-AF65-F5344CB8AC3E}">
        <p14:creationId xmlns:p14="http://schemas.microsoft.com/office/powerpoint/2010/main" val="398453546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sted-image.png"/>
          <p:cNvPicPr/>
          <p:nvPr/>
        </p:nvPicPr>
        <p:blipFill>
          <a:blip r:embed="rId2">
            <a:extLst/>
          </a:blip>
          <a:stretch>
            <a:fillRect/>
          </a:stretch>
        </p:blipFill>
        <p:spPr>
          <a:xfrm>
            <a:off x="0" y="309603"/>
            <a:ext cx="9296400" cy="6238795"/>
          </a:xfrm>
          <a:prstGeom prst="rect">
            <a:avLst/>
          </a:prstGeom>
          <a:ln w="12700">
            <a:miter lim="400000"/>
          </a:ln>
        </p:spPr>
      </p:pic>
    </p:spTree>
    <p:extLst>
      <p:ext uri="{BB962C8B-B14F-4D97-AF65-F5344CB8AC3E}">
        <p14:creationId xmlns:p14="http://schemas.microsoft.com/office/powerpoint/2010/main" val="393116747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54675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sted-image.tif"/>
          <p:cNvPicPr/>
          <p:nvPr/>
        </p:nvPicPr>
        <p:blipFill>
          <a:blip r:embed="rId2">
            <a:extLst/>
          </a:blip>
          <a:stretch>
            <a:fillRect/>
          </a:stretch>
        </p:blipFill>
        <p:spPr>
          <a:xfrm>
            <a:off x="0" y="-4947"/>
            <a:ext cx="9144000" cy="2006970"/>
          </a:xfrm>
          <a:prstGeom prst="rect">
            <a:avLst/>
          </a:prstGeom>
          <a:ln w="12700">
            <a:miter lim="400000"/>
          </a:ln>
        </p:spPr>
      </p:pic>
      <p:sp>
        <p:nvSpPr>
          <p:cNvPr id="5" name="Shape 74"/>
          <p:cNvSpPr/>
          <p:nvPr/>
        </p:nvSpPr>
        <p:spPr>
          <a:xfrm>
            <a:off x="0" y="238835"/>
            <a:ext cx="8636621" cy="1519406"/>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pPr lvl="0" algn="ctr" defTabSz="402336"/>
            <a:r>
              <a:rPr sz="1716" dirty="0">
                <a:solidFill>
                  <a:srgbClr val="FFFFFF"/>
                </a:solidFill>
              </a:rPr>
              <a:t/>
            </a:r>
            <a:br>
              <a:rPr sz="1716" dirty="0">
                <a:solidFill>
                  <a:srgbClr val="FFFFFF"/>
                </a:solidFill>
              </a:rPr>
            </a:br>
            <a:r>
              <a:rPr sz="2816" b="1" dirty="0">
                <a:solidFill>
                  <a:srgbClr val="FFFFFF"/>
                </a:solidFill>
              </a:rPr>
              <a:t>What are the White House </a:t>
            </a:r>
            <a:br>
              <a:rPr sz="2816" b="1" dirty="0">
                <a:solidFill>
                  <a:srgbClr val="FFFFFF"/>
                </a:solidFill>
              </a:rPr>
            </a:br>
            <a:r>
              <a:rPr sz="2816" b="1" dirty="0">
                <a:solidFill>
                  <a:srgbClr val="FFFB00"/>
                </a:solidFill>
              </a:rPr>
              <a:t>Neuroscience Initiative</a:t>
            </a:r>
            <a:r>
              <a:rPr sz="2816" b="1" dirty="0">
                <a:solidFill>
                  <a:srgbClr val="FFFFFF"/>
                </a:solidFill>
              </a:rPr>
              <a:t>’s goals ?</a:t>
            </a:r>
            <a:r>
              <a:rPr sz="1716" b="1" dirty="0">
                <a:solidFill>
                  <a:srgbClr val="FFFFFF"/>
                </a:solidFill>
              </a:rPr>
              <a:t/>
            </a:r>
            <a:br>
              <a:rPr sz="1716" b="1" dirty="0">
                <a:solidFill>
                  <a:srgbClr val="FFFFFF"/>
                </a:solidFill>
              </a:rPr>
            </a:br>
            <a:endParaRPr sz="1716" b="1" dirty="0">
              <a:solidFill>
                <a:srgbClr val="FFFFFF"/>
              </a:solidFill>
            </a:endParaRPr>
          </a:p>
        </p:txBody>
      </p:sp>
      <p:sp>
        <p:nvSpPr>
          <p:cNvPr id="6" name="Shape 72"/>
          <p:cNvSpPr txBox="1">
            <a:spLocks/>
          </p:cNvSpPr>
          <p:nvPr/>
        </p:nvSpPr>
        <p:spPr>
          <a:xfrm>
            <a:off x="457200" y="2184400"/>
            <a:ext cx="8229600" cy="452596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defRPr sz="1800"/>
            </a:pPr>
            <a:endParaRPr lang="en-US" dirty="0" smtClean="0">
              <a:solidFill>
                <a:srgbClr val="FFFFFF"/>
              </a:solidFill>
            </a:endParaRPr>
          </a:p>
          <a:p>
            <a:pPr marL="0" indent="0">
              <a:spcBef>
                <a:spcPts val="500"/>
              </a:spcBef>
              <a:buFont typeface="Arial"/>
              <a:buNone/>
              <a:defRPr sz="1800"/>
            </a:pPr>
            <a:r>
              <a:rPr lang="en-US" sz="2400" dirty="0" smtClean="0"/>
              <a:t>Develop a strategy towards </a:t>
            </a:r>
            <a:r>
              <a:rPr lang="en-US" sz="2400" b="1" dirty="0" smtClean="0"/>
              <a:t>significant, transformative discoveries</a:t>
            </a:r>
            <a:r>
              <a:rPr lang="en-US" sz="2400" dirty="0" smtClean="0"/>
              <a:t> in fundamental and translational Neuroscience and Cognitive Science through coordinated Federal efforts and synergy with outside stakeholders. </a:t>
            </a:r>
          </a:p>
          <a:p>
            <a:pPr marL="0" indent="0">
              <a:buFont typeface="Arial"/>
              <a:buNone/>
              <a:defRPr sz="1800"/>
            </a:pPr>
            <a:endParaRPr lang="en-US" sz="2400" dirty="0" smtClean="0"/>
          </a:p>
          <a:p>
            <a:pPr marL="0" lvl="1" indent="0">
              <a:spcBef>
                <a:spcPts val="500"/>
              </a:spcBef>
              <a:buFont typeface="Arial"/>
              <a:buNone/>
              <a:defRPr sz="1800"/>
            </a:pPr>
            <a:r>
              <a:rPr lang="en-US" sz="2400" b="1" dirty="0" smtClean="0"/>
              <a:t>Office of Science and Technology Policy (OSTP): 	</a:t>
            </a:r>
          </a:p>
          <a:p>
            <a:pPr marL="0" lvl="1" indent="0">
              <a:spcBef>
                <a:spcPts val="500"/>
              </a:spcBef>
              <a:buFont typeface="Arial"/>
              <a:buNone/>
              <a:defRPr sz="1800"/>
            </a:pPr>
            <a:r>
              <a:rPr lang="en-US" sz="2400" dirty="0" smtClean="0"/>
              <a:t>Incorporate and heighten the President’s emphasis on neuroscience through Administration-wide initiatives and activities.  </a:t>
            </a:r>
            <a:endParaRPr lang="en-US" sz="2400" dirty="0"/>
          </a:p>
        </p:txBody>
      </p:sp>
    </p:spTree>
    <p:extLst>
      <p:ext uri="{BB962C8B-B14F-4D97-AF65-F5344CB8AC3E}">
        <p14:creationId xmlns:p14="http://schemas.microsoft.com/office/powerpoint/2010/main" val="262715081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sted-image.png"/>
          <p:cNvPicPr/>
          <p:nvPr/>
        </p:nvPicPr>
        <p:blipFill>
          <a:blip r:embed="rId2">
            <a:extLst/>
          </a:blip>
          <a:stretch>
            <a:fillRect/>
          </a:stretch>
        </p:blipFill>
        <p:spPr>
          <a:xfrm>
            <a:off x="-50223" y="-39222"/>
            <a:ext cx="9296401" cy="1421022"/>
          </a:xfrm>
          <a:prstGeom prst="rect">
            <a:avLst/>
          </a:prstGeom>
          <a:ln w="12700">
            <a:miter lim="400000"/>
          </a:ln>
        </p:spPr>
      </p:pic>
      <p:sp>
        <p:nvSpPr>
          <p:cNvPr id="5" name="Shape 95"/>
          <p:cNvSpPr>
            <a:spLocks noGrp="1"/>
          </p:cNvSpPr>
          <p:nvPr>
            <p:ph type="title"/>
          </p:nvPr>
        </p:nvSpPr>
        <p:spPr>
          <a:xfrm>
            <a:off x="1189297" y="1142999"/>
            <a:ext cx="6817361" cy="929641"/>
          </a:xfrm>
          <a:prstGeom prst="rect">
            <a:avLst/>
          </a:prstGeom>
        </p:spPr>
        <p:txBody>
          <a:bodyPr lIns="0" tIns="0" rIns="0" bIns="0"/>
          <a:lstStyle>
            <a:lvl1pPr algn="l" defTabSz="777240">
              <a:defRPr sz="3060" b="1">
                <a:solidFill>
                  <a:srgbClr val="FFFB00"/>
                </a:solidFill>
              </a:defRPr>
            </a:lvl1pPr>
          </a:lstStyle>
          <a:p>
            <a:pPr lvl="0">
              <a:defRPr sz="1800" b="0">
                <a:solidFill>
                  <a:srgbClr val="000000"/>
                </a:solidFill>
              </a:defRPr>
            </a:pPr>
            <a:r>
              <a:rPr sz="3060" b="1" dirty="0">
                <a:solidFill>
                  <a:schemeClr val="bg1">
                    <a:lumMod val="50000"/>
                  </a:schemeClr>
                </a:solidFill>
              </a:rPr>
              <a:t>The place of science in the White House…</a:t>
            </a:r>
          </a:p>
        </p:txBody>
      </p:sp>
      <p:sp>
        <p:nvSpPr>
          <p:cNvPr id="6" name="Shape 108"/>
          <p:cNvSpPr/>
          <p:nvPr/>
        </p:nvSpPr>
        <p:spPr>
          <a:xfrm>
            <a:off x="318722" y="1981200"/>
            <a:ext cx="8558511" cy="369332"/>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400">
                <a:solidFill>
                  <a:srgbClr val="FFFFFF"/>
                </a:solidFill>
              </a:defRPr>
            </a:lvl1pPr>
          </a:lstStyle>
          <a:p>
            <a:pPr lvl="0">
              <a:defRPr sz="1800">
                <a:solidFill>
                  <a:srgbClr val="000000"/>
                </a:solidFill>
              </a:defRPr>
            </a:pPr>
            <a:r>
              <a:rPr sz="2400" dirty="0">
                <a:solidFill>
                  <a:schemeClr val="tx1"/>
                </a:solidFill>
              </a:rPr>
              <a:t>…is centered in the Office of Science and Technology Policy (OSTP)</a:t>
            </a:r>
          </a:p>
        </p:txBody>
      </p:sp>
      <p:sp>
        <p:nvSpPr>
          <p:cNvPr id="7" name="Shape 106"/>
          <p:cNvSpPr/>
          <p:nvPr/>
        </p:nvSpPr>
        <p:spPr>
          <a:xfrm>
            <a:off x="656183" y="6007100"/>
            <a:ext cx="7831634" cy="64633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1600">
                <a:solidFill>
                  <a:srgbClr val="FFFFFF"/>
                </a:solidFill>
                <a:latin typeface="Arial"/>
                <a:ea typeface="Arial"/>
                <a:cs typeface="Arial"/>
                <a:sym typeface="Arial"/>
              </a:defRPr>
            </a:lvl1pPr>
          </a:lstStyle>
          <a:p>
            <a:pPr lvl="0">
              <a:defRPr sz="1800">
                <a:solidFill>
                  <a:srgbClr val="000000"/>
                </a:solidFill>
              </a:defRPr>
            </a:pPr>
            <a:r>
              <a:rPr lang="en-US" sz="1400" dirty="0" smtClean="0">
                <a:solidFill>
                  <a:schemeClr val="tx1"/>
                </a:solidFill>
              </a:rPr>
              <a:t>The </a:t>
            </a:r>
            <a:r>
              <a:rPr lang="en-US" sz="1400" b="1" dirty="0" smtClean="0">
                <a:solidFill>
                  <a:schemeClr val="tx1"/>
                </a:solidFill>
              </a:rPr>
              <a:t>Executive Office of the President </a:t>
            </a:r>
            <a:r>
              <a:rPr lang="en-US" sz="1400" dirty="0" smtClean="0">
                <a:solidFill>
                  <a:schemeClr val="tx1"/>
                </a:solidFill>
              </a:rPr>
              <a:t>(EOP) </a:t>
            </a:r>
            <a:r>
              <a:rPr sz="1400" dirty="0" smtClean="0">
                <a:solidFill>
                  <a:schemeClr val="tx1"/>
                </a:solidFill>
              </a:rPr>
              <a:t>also </a:t>
            </a:r>
            <a:r>
              <a:rPr sz="1400" dirty="0">
                <a:solidFill>
                  <a:schemeClr val="tx1"/>
                </a:solidFill>
              </a:rPr>
              <a:t>includes Offices of: </a:t>
            </a:r>
            <a:r>
              <a:rPr sz="1400" dirty="0" smtClean="0">
                <a:solidFill>
                  <a:schemeClr val="tx1"/>
                </a:solidFill>
              </a:rPr>
              <a:t>Vice </a:t>
            </a:r>
            <a:r>
              <a:rPr sz="1400" dirty="0">
                <a:solidFill>
                  <a:schemeClr val="tx1"/>
                </a:solidFill>
              </a:rPr>
              <a:t>President, Chief of Staff, Cabinet Affairs, Communications, </a:t>
            </a:r>
            <a:r>
              <a:rPr lang="en-US" sz="1400" dirty="0" smtClean="0">
                <a:solidFill>
                  <a:schemeClr val="tx1"/>
                </a:solidFill>
              </a:rPr>
              <a:t>General Counsel, </a:t>
            </a:r>
            <a:r>
              <a:rPr sz="1400" dirty="0" smtClean="0">
                <a:solidFill>
                  <a:schemeClr val="tx1"/>
                </a:solidFill>
              </a:rPr>
              <a:t>Intergovernmental </a:t>
            </a:r>
            <a:r>
              <a:rPr sz="1400" dirty="0">
                <a:solidFill>
                  <a:schemeClr val="tx1"/>
                </a:solidFill>
              </a:rPr>
              <a:t>Relations, Public Engagement, Social Secretary</a:t>
            </a:r>
            <a:r>
              <a:rPr sz="1400" dirty="0" smtClean="0">
                <a:solidFill>
                  <a:schemeClr val="tx1"/>
                </a:solidFill>
              </a:rPr>
              <a:t>,</a:t>
            </a:r>
            <a:r>
              <a:rPr lang="en-US" sz="1400" dirty="0" smtClean="0">
                <a:solidFill>
                  <a:schemeClr val="tx1"/>
                </a:solidFill>
              </a:rPr>
              <a:t> </a:t>
            </a:r>
            <a:r>
              <a:rPr sz="1400" dirty="0" smtClean="0">
                <a:solidFill>
                  <a:schemeClr val="tx1"/>
                </a:solidFill>
              </a:rPr>
              <a:t>US </a:t>
            </a:r>
            <a:r>
              <a:rPr sz="1400" dirty="0">
                <a:solidFill>
                  <a:schemeClr val="tx1"/>
                </a:solidFill>
              </a:rPr>
              <a:t>Trade Representative, Energy &amp; Climate Change, and more.</a:t>
            </a:r>
          </a:p>
        </p:txBody>
      </p:sp>
      <p:sp>
        <p:nvSpPr>
          <p:cNvPr id="8" name="Shape 96"/>
          <p:cNvSpPr/>
          <p:nvPr/>
        </p:nvSpPr>
        <p:spPr>
          <a:xfrm rot="10800000">
            <a:off x="1343886" y="2436108"/>
            <a:ext cx="6508152" cy="3524663"/>
          </a:xfrm>
          <a:custGeom>
            <a:avLst/>
            <a:gdLst/>
            <a:ahLst/>
            <a:cxnLst>
              <a:cxn ang="0">
                <a:pos x="wd2" y="hd2"/>
              </a:cxn>
              <a:cxn ang="5400000">
                <a:pos x="wd2" y="hd2"/>
              </a:cxn>
              <a:cxn ang="10800000">
                <a:pos x="wd2" y="hd2"/>
              </a:cxn>
              <a:cxn ang="16200000">
                <a:pos x="wd2" y="hd2"/>
              </a:cxn>
            </a:cxnLst>
            <a:rect l="0" t="0" r="r" b="b"/>
            <a:pathLst>
              <a:path w="19970" h="19754" extrusionOk="0">
                <a:moveTo>
                  <a:pt x="700" y="19024"/>
                </a:moveTo>
                <a:lnTo>
                  <a:pt x="700" y="19024"/>
                </a:lnTo>
                <a:cubicBezTo>
                  <a:pt x="-1325" y="11878"/>
                  <a:pt x="1191" y="3797"/>
                  <a:pt x="6320" y="976"/>
                </a:cubicBezTo>
                <a:cubicBezTo>
                  <a:pt x="11448" y="-1846"/>
                  <a:pt x="17247" y="1660"/>
                  <a:pt x="19272" y="8806"/>
                </a:cubicBezTo>
                <a:cubicBezTo>
                  <a:pt x="20275" y="12345"/>
                  <a:pt x="20194" y="16301"/>
                  <a:pt x="19048" y="19754"/>
                </a:cubicBezTo>
                <a:lnTo>
                  <a:pt x="13957" y="16474"/>
                </a:lnTo>
                <a:lnTo>
                  <a:pt x="13957" y="16474"/>
                </a:lnTo>
                <a:cubicBezTo>
                  <a:pt x="15475" y="14432"/>
                  <a:pt x="14927" y="11631"/>
                  <a:pt x="12734" y="10218"/>
                </a:cubicBezTo>
                <a:cubicBezTo>
                  <a:pt x="10541" y="8804"/>
                  <a:pt x="7533" y="9314"/>
                  <a:pt x="6015" y="11356"/>
                </a:cubicBezTo>
                <a:cubicBezTo>
                  <a:pt x="4943" y="12799"/>
                  <a:pt x="4870" y="14691"/>
                  <a:pt x="5829" y="16202"/>
                </a:cubicBezTo>
                <a:close/>
              </a:path>
            </a:pathLst>
          </a:custGeom>
          <a:solidFill>
            <a:srgbClr val="FFFFFF"/>
          </a:solidFill>
          <a:ln w="12700">
            <a:solidFill>
              <a:srgbClr val="002060"/>
            </a:solidFill>
          </a:ln>
        </p:spPr>
        <p:txBody>
          <a:bodyPr lIns="0" tIns="0" rIns="0" bIns="0" anchor="ctr"/>
          <a:lstStyle/>
          <a:p>
            <a:pPr lvl="0" algn="ctr">
              <a:defRPr>
                <a:solidFill>
                  <a:srgbClr val="002060"/>
                </a:solidFill>
              </a:defRPr>
            </a:pPr>
            <a:endParaRPr/>
          </a:p>
        </p:txBody>
      </p:sp>
      <p:grpSp>
        <p:nvGrpSpPr>
          <p:cNvPr id="9" name="Group 99"/>
          <p:cNvGrpSpPr/>
          <p:nvPr/>
        </p:nvGrpSpPr>
        <p:grpSpPr>
          <a:xfrm>
            <a:off x="3596040" y="3032868"/>
            <a:ext cx="2003874" cy="884063"/>
            <a:chOff x="0" y="0"/>
            <a:chExt cx="2003872" cy="884061"/>
          </a:xfrm>
        </p:grpSpPr>
        <p:sp>
          <p:nvSpPr>
            <p:cNvPr id="10" name="Shape 97"/>
            <p:cNvSpPr/>
            <p:nvPr/>
          </p:nvSpPr>
          <p:spPr>
            <a:xfrm>
              <a:off x="0" y="0"/>
              <a:ext cx="2003873" cy="88406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E6F2"/>
            </a:solidFill>
            <a:ln w="25400" cap="flat">
              <a:solidFill>
                <a:srgbClr val="002060"/>
              </a:solidFill>
              <a:prstDash val="solid"/>
              <a:bevel/>
            </a:ln>
            <a:effectLst/>
          </p:spPr>
          <p:txBody>
            <a:bodyPr wrap="square" lIns="0" tIns="0" rIns="0" bIns="0" numCol="1" anchor="ctr">
              <a:noAutofit/>
            </a:bodyPr>
            <a:lstStyle/>
            <a:p>
              <a:pPr lvl="0" algn="ctr">
                <a:defRPr>
                  <a:solidFill>
                    <a:srgbClr val="FFFFFF"/>
                  </a:solidFill>
                </a:defRPr>
              </a:pPr>
              <a:endParaRPr/>
            </a:p>
          </p:txBody>
        </p:sp>
        <p:sp>
          <p:nvSpPr>
            <p:cNvPr id="11" name="Shape 98"/>
            <p:cNvSpPr/>
            <p:nvPr/>
          </p:nvSpPr>
          <p:spPr>
            <a:xfrm>
              <a:off x="293460" y="215121"/>
              <a:ext cx="1416953" cy="4538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lgn="ctr">
                <a:defRPr sz="2000" b="1"/>
              </a:lvl1pPr>
            </a:lstStyle>
            <a:p>
              <a:pPr lvl="0">
                <a:defRPr sz="1800" b="0"/>
              </a:pPr>
              <a:r>
                <a:rPr sz="2000" b="1"/>
                <a:t>President</a:t>
              </a:r>
            </a:p>
          </p:txBody>
        </p:sp>
      </p:grpSp>
      <p:sp>
        <p:nvSpPr>
          <p:cNvPr id="12" name="Shape 100"/>
          <p:cNvSpPr/>
          <p:nvPr/>
        </p:nvSpPr>
        <p:spPr>
          <a:xfrm>
            <a:off x="4246646" y="4314260"/>
            <a:ext cx="1185262" cy="5359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defRPr sz="2800" b="1">
                <a:solidFill>
                  <a:srgbClr val="0045D0"/>
                </a:solidFill>
              </a:defRPr>
            </a:lvl1pPr>
          </a:lstStyle>
          <a:p>
            <a:pPr lvl="0">
              <a:defRPr sz="1800" b="0">
                <a:solidFill>
                  <a:srgbClr val="000000"/>
                </a:solidFill>
              </a:defRPr>
            </a:pPr>
            <a:r>
              <a:rPr sz="2800" b="1">
                <a:solidFill>
                  <a:srgbClr val="0045D0"/>
                </a:solidFill>
              </a:rPr>
              <a:t>OSTP</a:t>
            </a:r>
          </a:p>
        </p:txBody>
      </p:sp>
      <p:sp>
        <p:nvSpPr>
          <p:cNvPr id="13" name="Shape 101"/>
          <p:cNvSpPr/>
          <p:nvPr/>
        </p:nvSpPr>
        <p:spPr>
          <a:xfrm>
            <a:off x="1210382" y="2902020"/>
            <a:ext cx="2003873" cy="9296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a:r>
              <a:rPr dirty="0">
                <a:solidFill>
                  <a:srgbClr val="002060"/>
                </a:solidFill>
              </a:rPr>
              <a:t>Office of Management</a:t>
            </a:r>
            <a:r>
              <a:rPr spc="-135" dirty="0">
                <a:solidFill>
                  <a:srgbClr val="002060"/>
                </a:solidFill>
              </a:rPr>
              <a:t> </a:t>
            </a:r>
            <a:r>
              <a:rPr dirty="0">
                <a:solidFill>
                  <a:srgbClr val="002060"/>
                </a:solidFill>
              </a:rPr>
              <a:t>&amp; Budget (OMB)</a:t>
            </a:r>
          </a:p>
        </p:txBody>
      </p:sp>
      <p:sp>
        <p:nvSpPr>
          <p:cNvPr id="14" name="Shape 102"/>
          <p:cNvSpPr/>
          <p:nvPr/>
        </p:nvSpPr>
        <p:spPr>
          <a:xfrm>
            <a:off x="6342529" y="2902020"/>
            <a:ext cx="1295399" cy="83099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lgn="ctr">
              <a:defRPr>
                <a:solidFill>
                  <a:srgbClr val="002060"/>
                </a:solidFill>
              </a:defRPr>
            </a:lvl1pPr>
          </a:lstStyle>
          <a:p>
            <a:pPr lvl="0">
              <a:defRPr>
                <a:solidFill>
                  <a:srgbClr val="000000"/>
                </a:solidFill>
              </a:defRPr>
            </a:pPr>
            <a:r>
              <a:rPr dirty="0">
                <a:solidFill>
                  <a:srgbClr val="002060"/>
                </a:solidFill>
              </a:rPr>
              <a:t>National Security Council (NSC)</a:t>
            </a:r>
          </a:p>
        </p:txBody>
      </p:sp>
      <p:sp>
        <p:nvSpPr>
          <p:cNvPr id="15" name="Shape 103"/>
          <p:cNvSpPr/>
          <p:nvPr/>
        </p:nvSpPr>
        <p:spPr>
          <a:xfrm>
            <a:off x="1677554" y="3863410"/>
            <a:ext cx="1752601" cy="929641"/>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lgn="ctr"/>
            <a:r>
              <a:rPr>
                <a:solidFill>
                  <a:srgbClr val="002060"/>
                </a:solidFill>
              </a:rPr>
              <a:t>Council </a:t>
            </a:r>
            <a:r>
              <a:rPr spc="-135">
                <a:solidFill>
                  <a:srgbClr val="002060"/>
                </a:solidFill>
              </a:rPr>
              <a:t>on</a:t>
            </a:r>
            <a:r>
              <a:rPr>
                <a:solidFill>
                  <a:srgbClr val="002060"/>
                </a:solidFill>
              </a:rPr>
              <a:t> Environmental Quality (CEQ)</a:t>
            </a:r>
          </a:p>
        </p:txBody>
      </p:sp>
      <p:sp>
        <p:nvSpPr>
          <p:cNvPr id="16" name="Shape 104"/>
          <p:cNvSpPr/>
          <p:nvPr/>
        </p:nvSpPr>
        <p:spPr>
          <a:xfrm>
            <a:off x="5850797" y="3898761"/>
            <a:ext cx="1503249" cy="830997"/>
          </a:xfrm>
          <a:prstGeom prst="rect">
            <a:avLst/>
          </a:prstGeom>
          <a:ln w="12700">
            <a:miter lim="400000"/>
          </a:ln>
          <a:extLst>
            <a:ext uri="{C572A759-6A51-4108-AA02-DFA0A04FC94B}">
              <ma14:wrappingTextBoxFlag xmlns:ma14="http://schemas.microsoft.com/office/mac/drawingml/2011/main" val="1"/>
            </a:ext>
          </a:extLst>
        </p:spPr>
        <p:txBody>
          <a:bodyPr wrap="square" lIns="0" tIns="0" rIns="0" bIns="0">
            <a:spAutoFit/>
          </a:bodyPr>
          <a:lstStyle>
            <a:lvl1pPr algn="ctr">
              <a:defRPr>
                <a:solidFill>
                  <a:srgbClr val="002060"/>
                </a:solidFill>
              </a:defRPr>
            </a:lvl1pPr>
          </a:lstStyle>
          <a:p>
            <a:pPr lvl="0">
              <a:defRPr>
                <a:solidFill>
                  <a:srgbClr val="000000"/>
                </a:solidFill>
              </a:defRPr>
            </a:pPr>
            <a:r>
              <a:rPr dirty="0">
                <a:solidFill>
                  <a:srgbClr val="002060"/>
                </a:solidFill>
              </a:rPr>
              <a:t>National Economic Council (NEC)</a:t>
            </a:r>
          </a:p>
        </p:txBody>
      </p:sp>
      <p:sp>
        <p:nvSpPr>
          <p:cNvPr id="17" name="Shape 105"/>
          <p:cNvSpPr/>
          <p:nvPr/>
        </p:nvSpPr>
        <p:spPr>
          <a:xfrm>
            <a:off x="4660900" y="4902200"/>
            <a:ext cx="1828800" cy="6502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a:defRPr>
                <a:solidFill>
                  <a:srgbClr val="002060"/>
                </a:solidFill>
              </a:defRPr>
            </a:lvl1pPr>
          </a:lstStyle>
          <a:p>
            <a:pPr lvl="0">
              <a:defRPr>
                <a:solidFill>
                  <a:srgbClr val="000000"/>
                </a:solidFill>
              </a:defRPr>
            </a:pPr>
            <a:r>
              <a:rPr>
                <a:solidFill>
                  <a:srgbClr val="002060"/>
                </a:solidFill>
              </a:rPr>
              <a:t>Domestic Policy  Council (DPC)</a:t>
            </a:r>
          </a:p>
        </p:txBody>
      </p:sp>
      <p:sp>
        <p:nvSpPr>
          <p:cNvPr id="18" name="Shape 107"/>
          <p:cNvSpPr/>
          <p:nvPr/>
        </p:nvSpPr>
        <p:spPr>
          <a:xfrm>
            <a:off x="3200400" y="4762500"/>
            <a:ext cx="1828800" cy="9296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lvl="0"/>
            <a:r>
              <a:rPr dirty="0">
                <a:solidFill>
                  <a:srgbClr val="1F497D"/>
                </a:solidFill>
              </a:rPr>
              <a:t>Council of </a:t>
            </a:r>
          </a:p>
          <a:p>
            <a:pPr lvl="0"/>
            <a:r>
              <a:rPr dirty="0">
                <a:solidFill>
                  <a:srgbClr val="1F497D"/>
                </a:solidFill>
              </a:rPr>
              <a:t>Economic </a:t>
            </a:r>
          </a:p>
          <a:p>
            <a:pPr lvl="0"/>
            <a:r>
              <a:rPr dirty="0">
                <a:solidFill>
                  <a:srgbClr val="1F497D"/>
                </a:solidFill>
              </a:rPr>
              <a:t>Advisors (CEA)</a:t>
            </a:r>
          </a:p>
        </p:txBody>
      </p:sp>
    </p:spTree>
    <p:extLst>
      <p:ext uri="{BB962C8B-B14F-4D97-AF65-F5344CB8AC3E}">
        <p14:creationId xmlns:p14="http://schemas.microsoft.com/office/powerpoint/2010/main" val="251065158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hape 77"/>
          <p:cNvSpPr txBox="1">
            <a:spLocks/>
          </p:cNvSpPr>
          <p:nvPr/>
        </p:nvSpPr>
        <p:spPr>
          <a:xfrm>
            <a:off x="286017" y="3364982"/>
            <a:ext cx="8665882" cy="5255559"/>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749808">
              <a:spcBef>
                <a:spcPts val="400"/>
              </a:spcBef>
              <a:buFont typeface="Arial"/>
              <a:buNone/>
              <a:defRPr sz="1800"/>
            </a:pPr>
            <a:r>
              <a:rPr lang="en-US" sz="2000" dirty="0" smtClean="0"/>
              <a:t>• first, to provide the President and his senior staff with accurate, relevant, and timely scientific and technical advice on all matters of consequence; </a:t>
            </a:r>
          </a:p>
          <a:p>
            <a:pPr marL="0" indent="0" defTabSz="749808">
              <a:spcBef>
                <a:spcPts val="400"/>
              </a:spcBef>
              <a:buFont typeface="Arial"/>
              <a:buNone/>
              <a:defRPr sz="1800"/>
            </a:pPr>
            <a:endParaRPr lang="en-US" sz="2000" dirty="0" smtClean="0"/>
          </a:p>
          <a:p>
            <a:pPr marL="0" indent="0" defTabSz="749808">
              <a:spcBef>
                <a:spcPts val="400"/>
              </a:spcBef>
              <a:buFont typeface="Arial"/>
              <a:buNone/>
              <a:defRPr sz="1800"/>
            </a:pPr>
            <a:r>
              <a:rPr lang="en-US" sz="2000" dirty="0" smtClean="0"/>
              <a:t>• second, to ensure that the policies of the Executive Branch are informed by sound science; </a:t>
            </a:r>
          </a:p>
          <a:p>
            <a:pPr marL="0" indent="0" defTabSz="749808">
              <a:spcBef>
                <a:spcPts val="400"/>
              </a:spcBef>
              <a:buFont typeface="Arial"/>
              <a:buNone/>
              <a:defRPr sz="1800"/>
            </a:pPr>
            <a:endParaRPr lang="en-US" sz="2000" dirty="0" smtClean="0"/>
          </a:p>
          <a:p>
            <a:pPr marL="0" indent="0" defTabSz="749808">
              <a:spcBef>
                <a:spcPts val="400"/>
              </a:spcBef>
              <a:buFont typeface="Arial"/>
              <a:buNone/>
              <a:defRPr sz="1800"/>
            </a:pPr>
            <a:r>
              <a:rPr lang="en-US" sz="2000" dirty="0" smtClean="0"/>
              <a:t>• third, to ensure that the scientific and technical work of the Executive Branch is properly coordinated so as to provide the greatest benefit to society.</a:t>
            </a:r>
            <a:endParaRPr lang="en-US" sz="2000" dirty="0"/>
          </a:p>
        </p:txBody>
      </p:sp>
      <p:pic>
        <p:nvPicPr>
          <p:cNvPr id="6" name="Picture 5"/>
          <p:cNvPicPr>
            <a:picLocks noChangeAspect="1"/>
          </p:cNvPicPr>
          <p:nvPr/>
        </p:nvPicPr>
        <p:blipFill>
          <a:blip r:embed="rId2"/>
          <a:stretch>
            <a:fillRect/>
          </a:stretch>
        </p:blipFill>
        <p:spPr>
          <a:xfrm>
            <a:off x="203200" y="1526359"/>
            <a:ext cx="2532743" cy="1685425"/>
          </a:xfrm>
          <a:prstGeom prst="rect">
            <a:avLst/>
          </a:prstGeom>
        </p:spPr>
      </p:pic>
      <p:sp>
        <p:nvSpPr>
          <p:cNvPr id="3" name="TextBox 2"/>
          <p:cNvSpPr txBox="1"/>
          <p:nvPr/>
        </p:nvSpPr>
        <p:spPr>
          <a:xfrm>
            <a:off x="2804672" y="1807029"/>
            <a:ext cx="6339328" cy="1292662"/>
          </a:xfrm>
          <a:prstGeom prst="rect">
            <a:avLst/>
          </a:prstGeom>
          <a:noFill/>
        </p:spPr>
        <p:txBody>
          <a:bodyPr wrap="square" rtlCol="0">
            <a:spAutoFit/>
          </a:bodyPr>
          <a:lstStyle/>
          <a:p>
            <a:r>
              <a:rPr lang="en-US" sz="2000" dirty="0"/>
              <a:t>The mission of the </a:t>
            </a:r>
            <a:r>
              <a:rPr lang="en-US" sz="2000" dirty="0" smtClean="0"/>
              <a:t>White House Office </a:t>
            </a:r>
            <a:r>
              <a:rPr lang="en-US" sz="2000" dirty="0"/>
              <a:t>of Science and Technology Policy </a:t>
            </a:r>
            <a:r>
              <a:rPr lang="en-US" sz="2000" dirty="0" smtClean="0"/>
              <a:t>(OSTP), led by the President’s Science Advisor, Dr. John P. </a:t>
            </a:r>
            <a:r>
              <a:rPr lang="en-US" sz="2000" dirty="0" err="1" smtClean="0"/>
              <a:t>Holdren</a:t>
            </a:r>
            <a:r>
              <a:rPr lang="en-US" sz="2000" dirty="0" smtClean="0"/>
              <a:t>, is </a:t>
            </a:r>
            <a:r>
              <a:rPr lang="en-US" sz="2000" dirty="0"/>
              <a:t>threefold: </a:t>
            </a:r>
          </a:p>
          <a:p>
            <a:endParaRPr lang="en-US" dirty="0"/>
          </a:p>
        </p:txBody>
      </p:sp>
      <p:pic>
        <p:nvPicPr>
          <p:cNvPr id="4" name="pasted-image.png"/>
          <p:cNvPicPr/>
          <p:nvPr/>
        </p:nvPicPr>
        <p:blipFill>
          <a:blip r:embed="rId3">
            <a:extLst/>
          </a:blip>
          <a:stretch>
            <a:fillRect/>
          </a:stretch>
        </p:blipFill>
        <p:spPr>
          <a:xfrm>
            <a:off x="0" y="-31750"/>
            <a:ext cx="9296401" cy="1421022"/>
          </a:xfrm>
          <a:prstGeom prst="rect">
            <a:avLst/>
          </a:prstGeom>
          <a:ln w="12700">
            <a:miter lim="400000"/>
          </a:ln>
        </p:spPr>
      </p:pic>
    </p:spTree>
    <p:extLst>
      <p:ext uri="{BB962C8B-B14F-4D97-AF65-F5344CB8AC3E}">
        <p14:creationId xmlns:p14="http://schemas.microsoft.com/office/powerpoint/2010/main" val="71976332"/>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9" name="Straight Connector 78"/>
          <p:cNvCxnSpPr>
            <a:endCxn id="9" idx="1"/>
          </p:cNvCxnSpPr>
          <p:nvPr/>
        </p:nvCxnSpPr>
        <p:spPr>
          <a:xfrm>
            <a:off x="2208390" y="2287830"/>
            <a:ext cx="1212142" cy="665626"/>
          </a:xfrm>
          <a:prstGeom prst="line">
            <a:avLst/>
          </a:prstGeom>
          <a:ln>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flipH="1">
            <a:off x="2431531" y="2117924"/>
            <a:ext cx="3758143" cy="12454"/>
          </a:xfrm>
          <a:prstGeom prst="line">
            <a:avLst/>
          </a:prstGeom>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flipH="1">
            <a:off x="5714459" y="3543327"/>
            <a:ext cx="821807"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flipH="1">
            <a:off x="4892652" y="2871126"/>
            <a:ext cx="821807" cy="1"/>
          </a:xfrm>
          <a:prstGeom prst="line">
            <a:avLst/>
          </a:prstGeom>
        </p:spPr>
        <p:style>
          <a:lnRef idx="2">
            <a:schemeClr val="accent1"/>
          </a:lnRef>
          <a:fillRef idx="0">
            <a:schemeClr val="accent1"/>
          </a:fillRef>
          <a:effectRef idx="1">
            <a:schemeClr val="accent1"/>
          </a:effectRef>
          <a:fontRef idx="minor">
            <a:schemeClr val="tx1"/>
          </a:fontRef>
        </p:style>
      </p:cxnSp>
      <p:cxnSp>
        <p:nvCxnSpPr>
          <p:cNvPr id="34" name="Straight Connector 33"/>
          <p:cNvCxnSpPr/>
          <p:nvPr/>
        </p:nvCxnSpPr>
        <p:spPr>
          <a:xfrm>
            <a:off x="4382910" y="2309861"/>
            <a:ext cx="22579" cy="1941325"/>
          </a:xfrm>
          <a:prstGeom prst="line">
            <a:avLst/>
          </a:prstGeom>
        </p:spPr>
        <p:style>
          <a:lnRef idx="2">
            <a:schemeClr val="accent1"/>
          </a:lnRef>
          <a:fillRef idx="0">
            <a:schemeClr val="accent1"/>
          </a:fillRef>
          <a:effectRef idx="1">
            <a:schemeClr val="accent1"/>
          </a:effectRef>
          <a:fontRef idx="minor">
            <a:schemeClr val="tx1"/>
          </a:fontRef>
        </p:style>
      </p:cxnSp>
      <p:pic>
        <p:nvPicPr>
          <p:cNvPr id="4" name="pasted-image.png"/>
          <p:cNvPicPr/>
          <p:nvPr/>
        </p:nvPicPr>
        <p:blipFill>
          <a:blip r:embed="rId2">
            <a:extLst/>
          </a:blip>
          <a:stretch>
            <a:fillRect/>
          </a:stretch>
        </p:blipFill>
        <p:spPr>
          <a:xfrm>
            <a:off x="0" y="-31750"/>
            <a:ext cx="9296401" cy="1421022"/>
          </a:xfrm>
          <a:prstGeom prst="rect">
            <a:avLst/>
          </a:prstGeom>
          <a:ln w="12700">
            <a:miter lim="400000"/>
          </a:ln>
        </p:spPr>
      </p:pic>
      <p:sp>
        <p:nvSpPr>
          <p:cNvPr id="8" name="Rounded Rectangle 7"/>
          <p:cNvSpPr/>
          <p:nvPr/>
        </p:nvSpPr>
        <p:spPr>
          <a:xfrm>
            <a:off x="3406421" y="1552222"/>
            <a:ext cx="1975556" cy="747889"/>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b="1" dirty="0" smtClean="0"/>
              <a:t>PRESIDENT</a:t>
            </a:r>
            <a:endParaRPr lang="en-US" sz="2800" b="1" dirty="0"/>
          </a:p>
        </p:txBody>
      </p:sp>
      <p:sp>
        <p:nvSpPr>
          <p:cNvPr id="9" name="Rounded Rectangle 8"/>
          <p:cNvSpPr/>
          <p:nvPr/>
        </p:nvSpPr>
        <p:spPr>
          <a:xfrm>
            <a:off x="3420532" y="2734733"/>
            <a:ext cx="1947334" cy="437445"/>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OSTP Director</a:t>
            </a:r>
            <a:endParaRPr lang="en-US" dirty="0"/>
          </a:p>
        </p:txBody>
      </p:sp>
      <p:sp>
        <p:nvSpPr>
          <p:cNvPr id="10" name="Heptagon 9"/>
          <p:cNvSpPr/>
          <p:nvPr/>
        </p:nvSpPr>
        <p:spPr>
          <a:xfrm>
            <a:off x="6026102" y="3046716"/>
            <a:ext cx="2906232" cy="975731"/>
          </a:xfrm>
          <a:prstGeom prst="heptagon">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6378552" y="3200327"/>
            <a:ext cx="2201333" cy="738664"/>
          </a:xfrm>
          <a:prstGeom prst="rect">
            <a:avLst/>
          </a:prstGeom>
          <a:noFill/>
        </p:spPr>
        <p:txBody>
          <a:bodyPr wrap="square" rtlCol="0">
            <a:spAutoFit/>
          </a:bodyPr>
          <a:lstStyle/>
          <a:p>
            <a:pPr algn="ctr"/>
            <a:r>
              <a:rPr lang="en-US" sz="1400" dirty="0" smtClean="0"/>
              <a:t>NATIONAL SCIENCE AND TECHNOLOGY COUNCIL (NSTC)</a:t>
            </a:r>
            <a:endParaRPr lang="en-US" sz="1400" dirty="0"/>
          </a:p>
        </p:txBody>
      </p:sp>
      <p:sp>
        <p:nvSpPr>
          <p:cNvPr id="15" name="Heptagon 14"/>
          <p:cNvSpPr/>
          <p:nvPr/>
        </p:nvSpPr>
        <p:spPr>
          <a:xfrm>
            <a:off x="6026102" y="1759002"/>
            <a:ext cx="2906232" cy="975731"/>
          </a:xfrm>
          <a:prstGeom prst="heptagon">
            <a:avLst/>
          </a:prstGeom>
          <a:solidFill>
            <a:schemeClr val="bg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p:cNvSpPr txBox="1"/>
          <p:nvPr/>
        </p:nvSpPr>
        <p:spPr>
          <a:xfrm>
            <a:off x="6378552" y="1930779"/>
            <a:ext cx="2201333" cy="738664"/>
          </a:xfrm>
          <a:prstGeom prst="rect">
            <a:avLst/>
          </a:prstGeom>
          <a:noFill/>
        </p:spPr>
        <p:txBody>
          <a:bodyPr wrap="square" rtlCol="0">
            <a:spAutoFit/>
          </a:bodyPr>
          <a:lstStyle/>
          <a:p>
            <a:pPr algn="ctr"/>
            <a:r>
              <a:rPr lang="en-US" sz="1400" dirty="0" smtClean="0"/>
              <a:t>PRESIDENT’S COUNCIL OF ADVISORS ON SCIENCE &amp; TECHNOLOGY (PCAST)</a:t>
            </a:r>
            <a:endParaRPr lang="en-US" sz="1400" dirty="0"/>
          </a:p>
        </p:txBody>
      </p:sp>
      <p:pic>
        <p:nvPicPr>
          <p:cNvPr id="19" name="Picture 18"/>
          <p:cNvPicPr>
            <a:picLocks noChangeAspect="1"/>
          </p:cNvPicPr>
          <p:nvPr/>
        </p:nvPicPr>
        <p:blipFill>
          <a:blip r:embed="rId3"/>
          <a:stretch>
            <a:fillRect/>
          </a:stretch>
        </p:blipFill>
        <p:spPr>
          <a:xfrm>
            <a:off x="423333" y="5179999"/>
            <a:ext cx="1524000" cy="1524000"/>
          </a:xfrm>
          <a:prstGeom prst="rect">
            <a:avLst/>
          </a:prstGeom>
        </p:spPr>
      </p:pic>
      <p:sp>
        <p:nvSpPr>
          <p:cNvPr id="20" name="TextBox 19"/>
          <p:cNvSpPr txBox="1"/>
          <p:nvPr/>
        </p:nvSpPr>
        <p:spPr>
          <a:xfrm>
            <a:off x="359833" y="4432110"/>
            <a:ext cx="1651000" cy="646331"/>
          </a:xfrm>
          <a:prstGeom prst="rect">
            <a:avLst/>
          </a:prstGeom>
          <a:noFill/>
        </p:spPr>
        <p:txBody>
          <a:bodyPr wrap="square" rtlCol="0">
            <a:spAutoFit/>
          </a:bodyPr>
          <a:lstStyle/>
          <a:p>
            <a:pPr algn="ctr"/>
            <a:r>
              <a:rPr lang="en-US" dirty="0" smtClean="0"/>
              <a:t>ENVIRONMENT &amp; ENERGY</a:t>
            </a:r>
            <a:endParaRPr lang="en-US" dirty="0"/>
          </a:p>
        </p:txBody>
      </p:sp>
      <p:sp>
        <p:nvSpPr>
          <p:cNvPr id="22" name="TextBox 21"/>
          <p:cNvSpPr txBox="1"/>
          <p:nvPr/>
        </p:nvSpPr>
        <p:spPr>
          <a:xfrm>
            <a:off x="2208390" y="4432110"/>
            <a:ext cx="2655709" cy="646331"/>
          </a:xfrm>
          <a:prstGeom prst="rect">
            <a:avLst/>
          </a:prstGeom>
          <a:noFill/>
        </p:spPr>
        <p:txBody>
          <a:bodyPr wrap="square" rtlCol="0">
            <a:spAutoFit/>
          </a:bodyPr>
          <a:lstStyle/>
          <a:p>
            <a:pPr algn="ctr"/>
            <a:r>
              <a:rPr lang="en-US" dirty="0" smtClean="0"/>
              <a:t>NATIONAL SECURITY &amp; INTERNATIONAL AFFAIRS</a:t>
            </a:r>
            <a:endParaRPr lang="en-US" dirty="0"/>
          </a:p>
        </p:txBody>
      </p:sp>
      <p:sp>
        <p:nvSpPr>
          <p:cNvPr id="24" name="TextBox 23"/>
          <p:cNvSpPr txBox="1"/>
          <p:nvPr/>
        </p:nvSpPr>
        <p:spPr>
          <a:xfrm>
            <a:off x="4989688" y="4432110"/>
            <a:ext cx="1651000" cy="646331"/>
          </a:xfrm>
          <a:prstGeom prst="rect">
            <a:avLst/>
          </a:prstGeom>
          <a:noFill/>
        </p:spPr>
        <p:txBody>
          <a:bodyPr wrap="square" rtlCol="0">
            <a:spAutoFit/>
          </a:bodyPr>
          <a:lstStyle/>
          <a:p>
            <a:pPr algn="ctr"/>
            <a:r>
              <a:rPr lang="en-US" dirty="0" smtClean="0"/>
              <a:t>TECHNOLOGY &amp; INNOVATION</a:t>
            </a:r>
            <a:endParaRPr lang="en-US" dirty="0"/>
          </a:p>
        </p:txBody>
      </p:sp>
      <p:sp>
        <p:nvSpPr>
          <p:cNvPr id="26" name="TextBox 25"/>
          <p:cNvSpPr txBox="1"/>
          <p:nvPr/>
        </p:nvSpPr>
        <p:spPr>
          <a:xfrm>
            <a:off x="7109177" y="4432110"/>
            <a:ext cx="1651000" cy="369332"/>
          </a:xfrm>
          <a:prstGeom prst="rect">
            <a:avLst/>
          </a:prstGeom>
          <a:noFill/>
        </p:spPr>
        <p:txBody>
          <a:bodyPr wrap="square" rtlCol="0">
            <a:spAutoFit/>
          </a:bodyPr>
          <a:lstStyle/>
          <a:p>
            <a:pPr algn="ctr"/>
            <a:r>
              <a:rPr lang="en-US" dirty="0" smtClean="0"/>
              <a:t>SCIENCE</a:t>
            </a:r>
            <a:endParaRPr lang="en-US" dirty="0"/>
          </a:p>
        </p:txBody>
      </p:sp>
      <p:pic>
        <p:nvPicPr>
          <p:cNvPr id="27" name="Picture 26"/>
          <p:cNvPicPr>
            <a:picLocks noChangeAspect="1"/>
          </p:cNvPicPr>
          <p:nvPr/>
        </p:nvPicPr>
        <p:blipFill>
          <a:blip r:embed="rId4"/>
          <a:stretch>
            <a:fillRect/>
          </a:stretch>
        </p:blipFill>
        <p:spPr>
          <a:xfrm>
            <a:off x="2777066" y="5179999"/>
            <a:ext cx="1524000" cy="1524000"/>
          </a:xfrm>
          <a:prstGeom prst="rect">
            <a:avLst/>
          </a:prstGeom>
        </p:spPr>
      </p:pic>
      <p:pic>
        <p:nvPicPr>
          <p:cNvPr id="28" name="Picture 27"/>
          <p:cNvPicPr>
            <a:picLocks noChangeAspect="1"/>
          </p:cNvPicPr>
          <p:nvPr/>
        </p:nvPicPr>
        <p:blipFill>
          <a:blip r:embed="rId5"/>
          <a:stretch>
            <a:fillRect/>
          </a:stretch>
        </p:blipFill>
        <p:spPr>
          <a:xfrm>
            <a:off x="7192414" y="5179999"/>
            <a:ext cx="1524000" cy="1524000"/>
          </a:xfrm>
          <a:prstGeom prst="rect">
            <a:avLst/>
          </a:prstGeom>
        </p:spPr>
      </p:pic>
      <p:cxnSp>
        <p:nvCxnSpPr>
          <p:cNvPr id="36" name="Straight Connector 35"/>
          <p:cNvCxnSpPr/>
          <p:nvPr/>
        </p:nvCxnSpPr>
        <p:spPr>
          <a:xfrm>
            <a:off x="5714459" y="2130378"/>
            <a:ext cx="0" cy="1412950"/>
          </a:xfrm>
          <a:prstGeom prst="line">
            <a:avLst/>
          </a:prstGeom>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flipH="1">
            <a:off x="1153264" y="4251186"/>
            <a:ext cx="6802801"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52" name="Straight Connector 51"/>
          <p:cNvCxnSpPr/>
          <p:nvPr/>
        </p:nvCxnSpPr>
        <p:spPr>
          <a:xfrm>
            <a:off x="1153264" y="4251186"/>
            <a:ext cx="0" cy="180924"/>
          </a:xfrm>
          <a:prstGeom prst="line">
            <a:avLst/>
          </a:prstGeom>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a:xfrm>
            <a:off x="3528652" y="4251186"/>
            <a:ext cx="0" cy="180924"/>
          </a:xfrm>
          <a:prstGeom prst="line">
            <a:avLst/>
          </a:prstGeom>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a:off x="5714459" y="4251186"/>
            <a:ext cx="0" cy="180924"/>
          </a:xfrm>
          <a:prstGeom prst="line">
            <a:avLst/>
          </a:prstGeom>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a:off x="7954414" y="4251186"/>
            <a:ext cx="0" cy="180924"/>
          </a:xfrm>
          <a:prstGeom prst="line">
            <a:avLst/>
          </a:prstGeom>
        </p:spPr>
        <p:style>
          <a:lnRef idx="2">
            <a:schemeClr val="accent1"/>
          </a:lnRef>
          <a:fillRef idx="0">
            <a:schemeClr val="accent1"/>
          </a:fillRef>
          <a:effectRef idx="1">
            <a:schemeClr val="accent1"/>
          </a:effectRef>
          <a:fontRef idx="minor">
            <a:schemeClr val="tx1"/>
          </a:fontRef>
        </p:style>
      </p:cxnSp>
      <p:grpSp>
        <p:nvGrpSpPr>
          <p:cNvPr id="74" name="Group 73"/>
          <p:cNvGrpSpPr/>
          <p:nvPr/>
        </p:nvGrpSpPr>
        <p:grpSpPr>
          <a:xfrm>
            <a:off x="359833" y="1808490"/>
            <a:ext cx="2112433" cy="751034"/>
            <a:chOff x="359833" y="2070100"/>
            <a:chExt cx="2112433" cy="751034"/>
          </a:xfrm>
        </p:grpSpPr>
        <p:pic>
          <p:nvPicPr>
            <p:cNvPr id="73" name="Picture 72"/>
            <p:cNvPicPr>
              <a:picLocks noChangeAspect="1"/>
            </p:cNvPicPr>
            <p:nvPr/>
          </p:nvPicPr>
          <p:blipFill>
            <a:blip r:embed="rId6"/>
            <a:stretch>
              <a:fillRect/>
            </a:stretch>
          </p:blipFill>
          <p:spPr>
            <a:xfrm>
              <a:off x="400567" y="2070100"/>
              <a:ext cx="2030964" cy="751034"/>
            </a:xfrm>
            <a:prstGeom prst="rect">
              <a:avLst/>
            </a:prstGeom>
          </p:spPr>
        </p:pic>
        <p:sp>
          <p:nvSpPr>
            <p:cNvPr id="30" name="TextBox 29"/>
            <p:cNvSpPr txBox="1"/>
            <p:nvPr/>
          </p:nvSpPr>
          <p:spPr>
            <a:xfrm>
              <a:off x="359833" y="2184007"/>
              <a:ext cx="2112433" cy="523220"/>
            </a:xfrm>
            <a:prstGeom prst="rect">
              <a:avLst/>
            </a:prstGeom>
            <a:noFill/>
          </p:spPr>
          <p:txBody>
            <a:bodyPr wrap="square" rtlCol="0">
              <a:spAutoFit/>
            </a:bodyPr>
            <a:lstStyle/>
            <a:p>
              <a:pPr algn="ctr"/>
              <a:r>
                <a:rPr lang="en-US" sz="1400" dirty="0" smtClean="0">
                  <a:solidFill>
                    <a:schemeClr val="bg1"/>
                  </a:solidFill>
                </a:rPr>
                <a:t>OFFICE OF THE CHIEF TECHNOLOGY OFFICER</a:t>
              </a:r>
              <a:endParaRPr lang="en-US" sz="1400" dirty="0">
                <a:solidFill>
                  <a:schemeClr val="bg1"/>
                </a:solidFill>
              </a:endParaRPr>
            </a:p>
          </p:txBody>
        </p:sp>
      </p:grpSp>
      <p:pic>
        <p:nvPicPr>
          <p:cNvPr id="82" name="Picture 81"/>
          <p:cNvPicPr>
            <a:picLocks noChangeAspect="1"/>
          </p:cNvPicPr>
          <p:nvPr/>
        </p:nvPicPr>
        <p:blipFill>
          <a:blip r:embed="rId7"/>
          <a:stretch>
            <a:fillRect/>
          </a:stretch>
        </p:blipFill>
        <p:spPr>
          <a:xfrm>
            <a:off x="4989688" y="5179999"/>
            <a:ext cx="1524000" cy="1524000"/>
          </a:xfrm>
          <a:prstGeom prst="rect">
            <a:avLst/>
          </a:prstGeom>
        </p:spPr>
      </p:pic>
    </p:spTree>
    <p:extLst>
      <p:ext uri="{BB962C8B-B14F-4D97-AF65-F5344CB8AC3E}">
        <p14:creationId xmlns:p14="http://schemas.microsoft.com/office/powerpoint/2010/main" val="235899649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712</TotalTime>
  <Words>4249</Words>
  <Application>Microsoft Macintosh PowerPoint</Application>
  <PresentationFormat>On-screen Show (4:3)</PresentationFormat>
  <Paragraphs>478</Paragraphs>
  <Slides>52</Slides>
  <Notes>0</Notes>
  <HiddenSlides>0</HiddenSlides>
  <MMClips>0</MMClips>
  <ScaleCrop>false</ScaleCrop>
  <HeadingPairs>
    <vt:vector size="4" baseType="variant">
      <vt:variant>
        <vt:lpstr>Theme</vt:lpstr>
      </vt:variant>
      <vt:variant>
        <vt:i4>1</vt:i4>
      </vt:variant>
      <vt:variant>
        <vt:lpstr>Slide Titles</vt:lpstr>
      </vt:variant>
      <vt:variant>
        <vt:i4>52</vt:i4>
      </vt:variant>
    </vt:vector>
  </HeadingPairs>
  <TitlesOfParts>
    <vt:vector size="53" baseType="lpstr">
      <vt:lpstr>Office Theme</vt:lpstr>
      <vt:lpstr>PowerPoint Presentation</vt:lpstr>
      <vt:lpstr>PowerPoint Presentation</vt:lpstr>
      <vt:lpstr>PowerPoint Presentation</vt:lpstr>
      <vt:lpstr>Why is the administration interested?</vt:lpstr>
      <vt:lpstr>PowerPoint Presentation</vt:lpstr>
      <vt:lpstr>PowerPoint Presentation</vt:lpstr>
      <vt:lpstr>The place of science in the White House…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Interagency Working Group on Neuroscience  Agency Representation </vt:lpstr>
      <vt:lpstr> Interagency Working Group on Neuroscience  Representation of the Executive Office of the President </vt:lpstr>
      <vt:lpstr> Interagency Working Group on Neuroscience  Mission </vt:lpstr>
      <vt:lpstr> Interagency Working Group on Neuroscience  Progress to Date </vt:lpstr>
      <vt:lpstr>21st Century Grand Challenges</vt:lpstr>
      <vt:lpstr>Current Grand Challenges</vt:lpstr>
      <vt:lpstr>A New Grand Challenge</vt:lpstr>
      <vt:lpstr>PowerPoint Presentation</vt:lpstr>
      <vt:lpstr>President Obama &amp; the BRAIN</vt:lpstr>
      <vt:lpstr>PowerPoint Presentation</vt:lpstr>
      <vt:lpstr>PowerPoint Presentation</vt:lpstr>
      <vt:lpstr>PowerPoint Presentation</vt:lpstr>
      <vt:lpstr>PowerPoint Presentation</vt:lpstr>
      <vt:lpstr>PowerPoint Presentation</vt:lpstr>
      <vt:lpstr>PowerPoint Presentation</vt:lpstr>
      <vt:lpstr>NIH National Institutes of Health</vt:lpstr>
      <vt:lpstr>PowerPoint Presentation</vt:lpstr>
      <vt:lpstr>PowerPoint Presentation</vt:lpstr>
      <vt:lpstr>PowerPoint Presentation</vt:lpstr>
      <vt:lpstr>PowerPoint Presentation</vt:lpstr>
      <vt:lpstr>NIH National Institutes of Health</vt:lpstr>
      <vt:lpstr>BRAIN Public-Private Partnerships</vt:lpstr>
      <vt:lpstr>PowerPoint Presentation</vt:lpstr>
      <vt:lpstr>PowerPoint Presentation</vt:lpstr>
      <vt:lpstr>PowerPoint Presentation</vt:lpstr>
      <vt:lpstr>Defense Advanced Research Projects Agency</vt:lpstr>
      <vt:lpstr>Food and Drug Administration</vt:lpstr>
      <vt:lpstr>Intelligence Advanced Research Projects Agency</vt:lpstr>
      <vt:lpstr>PowerPoint Presentation</vt:lpstr>
      <vt:lpstr>PowerPoint Presentation</vt:lpstr>
      <vt:lpstr>PowerPoint Presentation</vt:lpstr>
      <vt:lpstr>PowerPoint Presentation</vt:lpstr>
      <vt:lpstr>PowerPoint Presentation</vt:lpstr>
      <vt:lpstr>National Brain Observatory</vt:lpstr>
      <vt:lpstr>National Brain Observatory</vt:lpstr>
      <vt:lpstr>Coordinating Global Brain Projects</vt:lpstr>
      <vt:lpstr>PowerPoint Presentation</vt:lpstr>
      <vt:lpstr>PowerPoint Presentation</vt:lpstr>
    </vt:vector>
  </TitlesOfParts>
  <Company>Haskins Laboratories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Philip Rubin</dc:creator>
  <cp:lastModifiedBy>Yvonne Manning-Jones</cp:lastModifiedBy>
  <cp:revision>99</cp:revision>
  <dcterms:created xsi:type="dcterms:W3CDTF">2016-08-25T19:43:28Z</dcterms:created>
  <dcterms:modified xsi:type="dcterms:W3CDTF">2016-10-06T15:16:39Z</dcterms:modified>
</cp:coreProperties>
</file>